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62" r:id="rId2"/>
  </p:sldMasterIdLst>
  <p:notesMasterIdLst>
    <p:notesMasterId r:id="rId63"/>
  </p:notesMasterIdLst>
  <p:handoutMasterIdLst>
    <p:handoutMasterId r:id="rId64"/>
  </p:handoutMasterIdLst>
  <p:sldIdLst>
    <p:sldId id="465" r:id="rId3"/>
    <p:sldId id="458" r:id="rId4"/>
    <p:sldId id="459" r:id="rId5"/>
    <p:sldId id="460" r:id="rId6"/>
    <p:sldId id="539" r:id="rId7"/>
    <p:sldId id="462" r:id="rId8"/>
    <p:sldId id="463" r:id="rId9"/>
    <p:sldId id="464" r:id="rId10"/>
    <p:sldId id="466" r:id="rId11"/>
    <p:sldId id="541" r:id="rId12"/>
    <p:sldId id="542" r:id="rId13"/>
    <p:sldId id="543" r:id="rId14"/>
    <p:sldId id="544" r:id="rId15"/>
    <p:sldId id="545" r:id="rId16"/>
    <p:sldId id="546" r:id="rId17"/>
    <p:sldId id="547" r:id="rId18"/>
    <p:sldId id="548" r:id="rId19"/>
    <p:sldId id="549" r:id="rId20"/>
    <p:sldId id="550" r:id="rId21"/>
    <p:sldId id="551" r:id="rId22"/>
    <p:sldId id="552" r:id="rId23"/>
    <p:sldId id="553" r:id="rId24"/>
    <p:sldId id="554" r:id="rId25"/>
    <p:sldId id="555" r:id="rId26"/>
    <p:sldId id="556" r:id="rId27"/>
    <p:sldId id="557" r:id="rId28"/>
    <p:sldId id="558" r:id="rId29"/>
    <p:sldId id="559" r:id="rId30"/>
    <p:sldId id="560" r:id="rId31"/>
    <p:sldId id="561" r:id="rId32"/>
    <p:sldId id="562" r:id="rId33"/>
    <p:sldId id="563" r:id="rId34"/>
    <p:sldId id="565" r:id="rId35"/>
    <p:sldId id="566" r:id="rId36"/>
    <p:sldId id="567" r:id="rId37"/>
    <p:sldId id="568" r:id="rId38"/>
    <p:sldId id="569" r:id="rId39"/>
    <p:sldId id="570" r:id="rId40"/>
    <p:sldId id="571" r:id="rId41"/>
    <p:sldId id="572" r:id="rId42"/>
    <p:sldId id="573" r:id="rId43"/>
    <p:sldId id="574" r:id="rId44"/>
    <p:sldId id="575" r:id="rId45"/>
    <p:sldId id="576" r:id="rId46"/>
    <p:sldId id="577" r:id="rId47"/>
    <p:sldId id="578" r:id="rId48"/>
    <p:sldId id="579" r:id="rId49"/>
    <p:sldId id="503" r:id="rId50"/>
    <p:sldId id="525" r:id="rId51"/>
    <p:sldId id="526" r:id="rId52"/>
    <p:sldId id="527" r:id="rId53"/>
    <p:sldId id="528" r:id="rId54"/>
    <p:sldId id="529" r:id="rId55"/>
    <p:sldId id="531" r:id="rId56"/>
    <p:sldId id="518" r:id="rId57"/>
    <p:sldId id="532" r:id="rId58"/>
    <p:sldId id="504" r:id="rId59"/>
    <p:sldId id="505" r:id="rId60"/>
    <p:sldId id="506" r:id="rId61"/>
    <p:sldId id="467" r:id="rId62"/>
  </p:sldIdLst>
  <p:sldSz cx="9144000" cy="6858000" type="screen4x3"/>
  <p:notesSz cx="9872663"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C00"/>
    <a:srgbClr val="F050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Střední styl 1 – zvýraznění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320" autoAdjust="0"/>
    <p:restoredTop sz="87886" autoAdjust="0"/>
  </p:normalViewPr>
  <p:slideViewPr>
    <p:cSldViewPr>
      <p:cViewPr varScale="1">
        <p:scale>
          <a:sx n="65" d="100"/>
          <a:sy n="65" d="100"/>
        </p:scale>
        <p:origin x="63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56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278154" cy="33988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592225" y="1"/>
            <a:ext cx="4278154" cy="339884"/>
          </a:xfrm>
          <a:prstGeom prst="rect">
            <a:avLst/>
          </a:prstGeom>
        </p:spPr>
        <p:txBody>
          <a:bodyPr vert="horz" lIns="91440" tIns="45720" rIns="91440" bIns="45720" rtlCol="0"/>
          <a:lstStyle>
            <a:lvl1pPr algn="r">
              <a:defRPr sz="1200"/>
            </a:lvl1pPr>
          </a:lstStyle>
          <a:p>
            <a:fld id="{6203D9C2-C0E0-47CF-B97D-CFAEAABC522B}" type="datetimeFigureOut">
              <a:rPr lang="cs-CZ" smtClean="0"/>
              <a:t>22. 8. 2016</a:t>
            </a:fld>
            <a:endParaRPr lang="cs-CZ"/>
          </a:p>
        </p:txBody>
      </p:sp>
      <p:sp>
        <p:nvSpPr>
          <p:cNvPr id="4" name="Zástupný symbol pro zápatí 3"/>
          <p:cNvSpPr>
            <a:spLocks noGrp="1"/>
          </p:cNvSpPr>
          <p:nvPr>
            <p:ph type="ftr" sz="quarter" idx="2"/>
          </p:nvPr>
        </p:nvSpPr>
        <p:spPr>
          <a:xfrm>
            <a:off x="0" y="6456612"/>
            <a:ext cx="4278154" cy="339884"/>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592225" y="6456612"/>
            <a:ext cx="4278154" cy="339884"/>
          </a:xfrm>
          <a:prstGeom prst="rect">
            <a:avLst/>
          </a:prstGeom>
        </p:spPr>
        <p:txBody>
          <a:bodyPr vert="horz" lIns="91440" tIns="45720" rIns="91440" bIns="45720" rtlCol="0" anchor="b"/>
          <a:lstStyle>
            <a:lvl1pPr algn="r">
              <a:defRPr sz="1200"/>
            </a:lvl1pPr>
          </a:lstStyle>
          <a:p>
            <a:fld id="{DDF3D05E-C341-4788-812F-EC3B71113667}" type="slidenum">
              <a:rPr lang="cs-CZ" smtClean="0"/>
              <a:t>‹#›</a:t>
            </a:fld>
            <a:endParaRPr lang="cs-CZ"/>
          </a:p>
        </p:txBody>
      </p:sp>
    </p:spTree>
    <p:extLst>
      <p:ext uri="{BB962C8B-B14F-4D97-AF65-F5344CB8AC3E}">
        <p14:creationId xmlns:p14="http://schemas.microsoft.com/office/powerpoint/2010/main" val="2786806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278154" cy="33988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592225" y="1"/>
            <a:ext cx="4278154" cy="339884"/>
          </a:xfrm>
          <a:prstGeom prst="rect">
            <a:avLst/>
          </a:prstGeom>
        </p:spPr>
        <p:txBody>
          <a:bodyPr vert="horz" lIns="91440" tIns="45720" rIns="91440" bIns="45720" rtlCol="0"/>
          <a:lstStyle>
            <a:lvl1pPr algn="r">
              <a:defRPr sz="1200"/>
            </a:lvl1pPr>
          </a:lstStyle>
          <a:p>
            <a:fld id="{D69ADCAF-0D3F-4E38-936B-CA298E0F90F1}" type="datetimeFigureOut">
              <a:rPr lang="cs-CZ" smtClean="0"/>
              <a:t>22. 8. 2016</a:t>
            </a:fld>
            <a:endParaRPr lang="cs-CZ"/>
          </a:p>
        </p:txBody>
      </p:sp>
      <p:sp>
        <p:nvSpPr>
          <p:cNvPr id="4" name="Zástupný symbol pro obrázek snímku 3"/>
          <p:cNvSpPr>
            <a:spLocks noGrp="1" noRot="1" noChangeAspect="1"/>
          </p:cNvSpPr>
          <p:nvPr>
            <p:ph type="sldImg" idx="2"/>
          </p:nvPr>
        </p:nvSpPr>
        <p:spPr>
          <a:xfrm>
            <a:off x="3236913" y="509588"/>
            <a:ext cx="3398837" cy="25495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87267" y="3228895"/>
            <a:ext cx="7898130" cy="3058954"/>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6456612"/>
            <a:ext cx="4278154" cy="33988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592225" y="6456612"/>
            <a:ext cx="4278154" cy="339884"/>
          </a:xfrm>
          <a:prstGeom prst="rect">
            <a:avLst/>
          </a:prstGeom>
        </p:spPr>
        <p:txBody>
          <a:bodyPr vert="horz" lIns="91440" tIns="45720" rIns="91440" bIns="45720" rtlCol="0" anchor="b"/>
          <a:lstStyle>
            <a:lvl1pPr algn="r">
              <a:defRPr sz="1200"/>
            </a:lvl1pPr>
          </a:lstStyle>
          <a:p>
            <a:fld id="{FDDB5FEF-22CC-4B77-A3F4-C8956B363F05}" type="slidenum">
              <a:rPr lang="cs-CZ" smtClean="0"/>
              <a:t>‹#›</a:t>
            </a:fld>
            <a:endParaRPr lang="cs-CZ"/>
          </a:p>
        </p:txBody>
      </p:sp>
    </p:spTree>
    <p:extLst>
      <p:ext uri="{BB962C8B-B14F-4D97-AF65-F5344CB8AC3E}">
        <p14:creationId xmlns:p14="http://schemas.microsoft.com/office/powerpoint/2010/main" val="1532100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DDB5FEF-22CC-4B77-A3F4-C8956B363F05}" type="slidenum">
              <a:rPr lang="cs-CZ" smtClean="0"/>
              <a:t>1</a:t>
            </a:fld>
            <a:endParaRPr lang="cs-CZ" dirty="0"/>
          </a:p>
        </p:txBody>
      </p:sp>
    </p:spTree>
    <p:extLst>
      <p:ext uri="{BB962C8B-B14F-4D97-AF65-F5344CB8AC3E}">
        <p14:creationId xmlns:p14="http://schemas.microsoft.com/office/powerpoint/2010/main" val="4189849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DDB5FEF-22CC-4B77-A3F4-C8956B363F05}" type="slidenum">
              <a:rPr lang="cs-CZ" smtClean="0"/>
              <a:t>10</a:t>
            </a:fld>
            <a:endParaRPr lang="cs-CZ" dirty="0"/>
          </a:p>
        </p:txBody>
      </p:sp>
    </p:spTree>
    <p:extLst>
      <p:ext uri="{BB962C8B-B14F-4D97-AF65-F5344CB8AC3E}">
        <p14:creationId xmlns:p14="http://schemas.microsoft.com/office/powerpoint/2010/main" val="3964641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DDB5FEF-22CC-4B77-A3F4-C8956B363F05}" type="slidenum">
              <a:rPr lang="cs-CZ" smtClean="0"/>
              <a:t>49</a:t>
            </a:fld>
            <a:endParaRPr lang="cs-CZ"/>
          </a:p>
        </p:txBody>
      </p:sp>
    </p:spTree>
    <p:extLst>
      <p:ext uri="{BB962C8B-B14F-4D97-AF65-F5344CB8AC3E}">
        <p14:creationId xmlns:p14="http://schemas.microsoft.com/office/powerpoint/2010/main" val="1732108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normAutofit/>
          </a:bodyPr>
          <a:lstStyle>
            <a:lvl1pPr algn="ctr">
              <a:defRPr sz="4000"/>
            </a:lvl1pPr>
          </a:lstStyle>
          <a:p>
            <a:r>
              <a:rPr lang="cs-CZ" smtClean="0"/>
              <a:t>Klepnutím lze upravit styl předlohy nadpisů.</a:t>
            </a:r>
            <a:endParaRPr lang="cs-CZ" dirty="0"/>
          </a:p>
        </p:txBody>
      </p:sp>
      <p:sp>
        <p:nvSpPr>
          <p:cNvPr id="3" name="Podnadpis 2"/>
          <p:cNvSpPr>
            <a:spLocks noGrp="1"/>
          </p:cNvSpPr>
          <p:nvPr>
            <p:ph type="subTitle" idx="1"/>
          </p:nvPr>
        </p:nvSpPr>
        <p:spPr>
          <a:xfrm>
            <a:off x="1371600" y="3886200"/>
            <a:ext cx="6400800" cy="1752600"/>
          </a:xfrm>
        </p:spPr>
        <p:txBody>
          <a:bodyPr>
            <a:normAutofit/>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dirty="0"/>
          </a:p>
        </p:txBody>
      </p:sp>
      <p:sp>
        <p:nvSpPr>
          <p:cNvPr id="4" name="Zástupný symbol pro datum 3"/>
          <p:cNvSpPr>
            <a:spLocks noGrp="1"/>
          </p:cNvSpPr>
          <p:nvPr>
            <p:ph type="dt" sz="half" idx="10"/>
          </p:nvPr>
        </p:nvSpPr>
        <p:spPr/>
        <p:txBody>
          <a:bodyPr/>
          <a:lstStyle/>
          <a:p>
            <a:fld id="{DBE867DD-55C7-45E6-B42D-3875E50F70CC}" type="datetimeFigureOut">
              <a:rPr lang="cs-CZ" smtClean="0"/>
              <a:t>22. 8. 2016</a:t>
            </a:fld>
            <a:endParaRPr lang="cs-CZ"/>
          </a:p>
        </p:txBody>
      </p:sp>
      <p:sp>
        <p:nvSpPr>
          <p:cNvPr id="6" name="Zástupný symbol pro číslo snímku 5"/>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graf_podtitul">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číslo snímku 4"/>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7" name="Zástupný symbol pro text 6"/>
          <p:cNvSpPr>
            <a:spLocks noGrp="1"/>
          </p:cNvSpPr>
          <p:nvPr>
            <p:ph type="body" sz="quarter" idx="13"/>
          </p:nvPr>
        </p:nvSpPr>
        <p:spPr>
          <a:xfrm>
            <a:off x="468313" y="1556792"/>
            <a:ext cx="8207375" cy="432048"/>
          </a:xfrm>
        </p:spPr>
        <p:txBody>
          <a:bodyPr>
            <a:normAutofit/>
          </a:bodyPr>
          <a:lstStyle>
            <a:lvl1pPr>
              <a:buNone/>
              <a:defRPr sz="2400">
                <a:solidFill>
                  <a:schemeClr val="tx1">
                    <a:lumMod val="50000"/>
                    <a:lumOff val="50000"/>
                  </a:schemeClr>
                </a:solidFill>
              </a:defRPr>
            </a:lvl1pPr>
          </a:lstStyle>
          <a:p>
            <a:pPr lvl="0"/>
            <a:r>
              <a:rPr lang="cs-CZ" smtClean="0"/>
              <a:t>Klepnutím lze upravit styly předlohy textu.</a:t>
            </a:r>
          </a:p>
        </p:txBody>
      </p:sp>
      <p:sp>
        <p:nvSpPr>
          <p:cNvPr id="9" name="Zástupný symbol pro text 8"/>
          <p:cNvSpPr>
            <a:spLocks noGrp="1"/>
          </p:cNvSpPr>
          <p:nvPr>
            <p:ph type="body" sz="quarter" idx="14"/>
          </p:nvPr>
        </p:nvSpPr>
        <p:spPr>
          <a:xfrm>
            <a:off x="467544" y="5013177"/>
            <a:ext cx="8207375" cy="1080120"/>
          </a:xfrm>
        </p:spPr>
        <p:txBody>
          <a:bodyPr/>
          <a:lstStyle>
            <a:lvl1pPr>
              <a:buClr>
                <a:srgbClr val="B2BC00"/>
              </a:buClr>
              <a:buSzPct val="150000"/>
              <a:defRPr sz="2200"/>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Klepnutím lze upravit styly předlohy textu.</a:t>
            </a:r>
          </a:p>
          <a:p>
            <a:pPr lvl="1"/>
            <a:r>
              <a:rPr lang="cs-CZ" smtClean="0"/>
              <a:t>Druhá úroveň</a:t>
            </a:r>
          </a:p>
          <a:p>
            <a:pPr lvl="2"/>
            <a:r>
              <a:rPr lang="cs-CZ" smtClean="0"/>
              <a:t>Třetí úroveň</a:t>
            </a:r>
          </a:p>
        </p:txBody>
      </p:sp>
      <p:sp>
        <p:nvSpPr>
          <p:cNvPr id="12" name="Zástupný symbol pro graf 11"/>
          <p:cNvSpPr>
            <a:spLocks noGrp="1"/>
          </p:cNvSpPr>
          <p:nvPr>
            <p:ph type="chart" sz="quarter" idx="15"/>
          </p:nvPr>
        </p:nvSpPr>
        <p:spPr>
          <a:xfrm>
            <a:off x="468313" y="2132856"/>
            <a:ext cx="8207375" cy="2736304"/>
          </a:xfrm>
        </p:spPr>
        <p:txBody>
          <a:bodyPr/>
          <a:lstStyle/>
          <a:p>
            <a:r>
              <a:rPr lang="cs-CZ" smtClean="0"/>
              <a:t>Klepnutím na ikonu přidáte graf.</a:t>
            </a:r>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graf_bez">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číslo snímku 4"/>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9" name="Zástupný symbol pro text 8"/>
          <p:cNvSpPr>
            <a:spLocks noGrp="1"/>
          </p:cNvSpPr>
          <p:nvPr>
            <p:ph type="body" sz="quarter" idx="14"/>
          </p:nvPr>
        </p:nvSpPr>
        <p:spPr>
          <a:xfrm>
            <a:off x="467544" y="4797152"/>
            <a:ext cx="8207375" cy="1296145"/>
          </a:xfrm>
        </p:spPr>
        <p:txBody>
          <a:bodyPr/>
          <a:lstStyle>
            <a:lvl1pPr>
              <a:buClr>
                <a:srgbClr val="B2BC00"/>
              </a:buClr>
              <a:buSzPct val="150000"/>
              <a:defRPr sz="2200"/>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Klepnutím lze upravit styly předlohy textu.</a:t>
            </a:r>
          </a:p>
          <a:p>
            <a:pPr lvl="1"/>
            <a:r>
              <a:rPr lang="cs-CZ" smtClean="0"/>
              <a:t>Druhá úroveň</a:t>
            </a:r>
          </a:p>
          <a:p>
            <a:pPr lvl="2"/>
            <a:r>
              <a:rPr lang="cs-CZ" smtClean="0"/>
              <a:t>Třetí úroveň</a:t>
            </a:r>
          </a:p>
        </p:txBody>
      </p:sp>
      <p:sp>
        <p:nvSpPr>
          <p:cNvPr id="12" name="Zástupný symbol pro graf 11"/>
          <p:cNvSpPr>
            <a:spLocks noGrp="1"/>
          </p:cNvSpPr>
          <p:nvPr>
            <p:ph type="chart" sz="quarter" idx="15"/>
          </p:nvPr>
        </p:nvSpPr>
        <p:spPr>
          <a:xfrm>
            <a:off x="468313" y="1556792"/>
            <a:ext cx="8207375" cy="3096344"/>
          </a:xfrm>
        </p:spPr>
        <p:txBody>
          <a:bodyPr/>
          <a:lstStyle/>
          <a:p>
            <a:r>
              <a:rPr lang="cs-CZ" smtClean="0"/>
              <a:t>Klepnutím na ikonu přidáte graf.</a:t>
            </a:r>
            <a:endParaRPr lang="cs-CZ"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ulka_podtitul">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číslo snímku 4"/>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7" name="Zástupný symbol pro text 6"/>
          <p:cNvSpPr>
            <a:spLocks noGrp="1"/>
          </p:cNvSpPr>
          <p:nvPr>
            <p:ph type="body" sz="quarter" idx="13"/>
          </p:nvPr>
        </p:nvSpPr>
        <p:spPr>
          <a:xfrm>
            <a:off x="467544" y="1556792"/>
            <a:ext cx="8207375" cy="432519"/>
          </a:xfrm>
        </p:spPr>
        <p:txBody>
          <a:bodyPr>
            <a:normAutofit/>
          </a:bodyPr>
          <a:lstStyle>
            <a:lvl1pPr>
              <a:buNone/>
              <a:defRPr sz="2400">
                <a:solidFill>
                  <a:schemeClr val="tx1">
                    <a:lumMod val="50000"/>
                    <a:lumOff val="50000"/>
                  </a:schemeClr>
                </a:solidFill>
              </a:defRPr>
            </a:lvl1pPr>
          </a:lstStyle>
          <a:p>
            <a:pPr lvl="0"/>
            <a:r>
              <a:rPr lang="cs-CZ" smtClean="0"/>
              <a:t>Klepnutím lze upravit styly předlohy textu.</a:t>
            </a:r>
          </a:p>
        </p:txBody>
      </p:sp>
      <p:sp>
        <p:nvSpPr>
          <p:cNvPr id="9" name="Zástupný symbol pro text 8"/>
          <p:cNvSpPr>
            <a:spLocks noGrp="1"/>
          </p:cNvSpPr>
          <p:nvPr>
            <p:ph type="body" sz="quarter" idx="14"/>
          </p:nvPr>
        </p:nvSpPr>
        <p:spPr>
          <a:xfrm>
            <a:off x="467544" y="5013177"/>
            <a:ext cx="8207375" cy="1080120"/>
          </a:xfrm>
        </p:spPr>
        <p:txBody>
          <a:bodyPr/>
          <a:lstStyle>
            <a:lvl1pPr>
              <a:buClr>
                <a:srgbClr val="B2BC00"/>
              </a:buClr>
              <a:buSzPct val="150000"/>
              <a:defRPr/>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Klepnutím lze upravit styly předlohy textu.</a:t>
            </a:r>
          </a:p>
          <a:p>
            <a:pPr lvl="1"/>
            <a:r>
              <a:rPr lang="cs-CZ" smtClean="0"/>
              <a:t>Druhá úroveň</a:t>
            </a:r>
          </a:p>
          <a:p>
            <a:pPr lvl="2"/>
            <a:r>
              <a:rPr lang="cs-CZ" smtClean="0"/>
              <a:t>Třetí úroveň</a:t>
            </a:r>
          </a:p>
        </p:txBody>
      </p:sp>
      <p:sp>
        <p:nvSpPr>
          <p:cNvPr id="11" name="Zástupný symbol pro tabulku 10"/>
          <p:cNvSpPr>
            <a:spLocks noGrp="1"/>
          </p:cNvSpPr>
          <p:nvPr>
            <p:ph type="tbl" sz="quarter" idx="15"/>
          </p:nvPr>
        </p:nvSpPr>
        <p:spPr>
          <a:xfrm>
            <a:off x="468313" y="2132856"/>
            <a:ext cx="8207375" cy="2736304"/>
          </a:xfrm>
        </p:spPr>
        <p:txBody>
          <a:bodyPr/>
          <a:lstStyle/>
          <a:p>
            <a:r>
              <a:rPr lang="cs-CZ" smtClean="0"/>
              <a:t>Klepnutím na ikonu přidáte tabulku.</a:t>
            </a:r>
            <a:endParaRPr lang="cs-CZ"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bulka_bez">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číslo snímku 4"/>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9" name="Zástupný symbol pro text 8"/>
          <p:cNvSpPr>
            <a:spLocks noGrp="1"/>
          </p:cNvSpPr>
          <p:nvPr>
            <p:ph type="body" sz="quarter" idx="14"/>
          </p:nvPr>
        </p:nvSpPr>
        <p:spPr>
          <a:xfrm>
            <a:off x="467544" y="5013177"/>
            <a:ext cx="8207375" cy="1080120"/>
          </a:xfrm>
        </p:spPr>
        <p:txBody>
          <a:bodyPr/>
          <a:lstStyle>
            <a:lvl1pPr>
              <a:buClr>
                <a:srgbClr val="B2BC00"/>
              </a:buClr>
              <a:buSzPct val="150000"/>
              <a:defRPr/>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Klepnutím lze upravit styly předlohy textu.</a:t>
            </a:r>
          </a:p>
          <a:p>
            <a:pPr lvl="1"/>
            <a:r>
              <a:rPr lang="cs-CZ" smtClean="0"/>
              <a:t>Druhá úroveň</a:t>
            </a:r>
          </a:p>
          <a:p>
            <a:pPr lvl="2"/>
            <a:r>
              <a:rPr lang="cs-CZ" smtClean="0"/>
              <a:t>Třetí úroveň</a:t>
            </a:r>
          </a:p>
        </p:txBody>
      </p:sp>
      <p:sp>
        <p:nvSpPr>
          <p:cNvPr id="11" name="Zástupný symbol pro tabulku 10"/>
          <p:cNvSpPr>
            <a:spLocks noGrp="1"/>
          </p:cNvSpPr>
          <p:nvPr>
            <p:ph type="tbl" sz="quarter" idx="15"/>
          </p:nvPr>
        </p:nvSpPr>
        <p:spPr>
          <a:xfrm>
            <a:off x="468313" y="1556792"/>
            <a:ext cx="8207375" cy="3312368"/>
          </a:xfrm>
        </p:spPr>
        <p:txBody>
          <a:bodyPr/>
          <a:lstStyle/>
          <a:p>
            <a:r>
              <a:rPr lang="cs-CZ" smtClean="0"/>
              <a:t>Klepnutím na ikonu přidáte tabulku.</a:t>
            </a:r>
            <a:endParaRPr lang="cs-CZ"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BE867DD-55C7-45E6-B42D-3875E50F70CC}" type="datetimeFigureOut">
              <a:rPr lang="cs-CZ" smtClean="0"/>
              <a:t>22. 8. 2016</a:t>
            </a:fld>
            <a:endParaRPr lang="cs-CZ"/>
          </a:p>
        </p:txBody>
      </p:sp>
      <p:sp>
        <p:nvSpPr>
          <p:cNvPr id="4" name="Zástupný symbol pro číslo snímku 3"/>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p:txBody>
          <a:bodyPr/>
          <a:lstStyle/>
          <a:p>
            <a:fld id="{EB5DE840-BFCF-431C-B9DE-34C36188C1AD}" type="slidenum">
              <a:rPr lang="cs-CZ" smtClean="0"/>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p:txBody>
          <a:bodyPr/>
          <a:lstStyle/>
          <a:p>
            <a:fld id="{EB5DE840-BFCF-431C-B9DE-34C36188C1AD}" type="slidenum">
              <a:rPr lang="cs-CZ" smtClean="0"/>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p:txBody>
          <a:bodyPr/>
          <a:lstStyle/>
          <a:p>
            <a:fld id="{EB5DE840-BFCF-431C-B9DE-34C36188C1AD}" type="slidenum">
              <a:rPr lang="cs-CZ" smtClean="0"/>
              <a:t>‹#›</a:t>
            </a:fld>
            <a:endParaRPr lang="cs-CZ"/>
          </a:p>
        </p:txBody>
      </p:sp>
    </p:spTree>
    <p:extLst>
      <p:ext uri="{BB962C8B-B14F-4D97-AF65-F5344CB8AC3E}">
        <p14:creationId xmlns:p14="http://schemas.microsoft.com/office/powerpoint/2010/main" val="22256162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normAutofit/>
          </a:bodyPr>
          <a:lstStyle>
            <a:lvl1pPr algn="ctr">
              <a:defRPr sz="4000"/>
            </a:lvl1pPr>
          </a:lstStyle>
          <a:p>
            <a:r>
              <a:rPr lang="cs-CZ" smtClean="0"/>
              <a:t>Klepnutím lze upravit styl předlohy nadpisů.</a:t>
            </a:r>
            <a:endParaRPr lang="cs-CZ" dirty="0"/>
          </a:p>
        </p:txBody>
      </p:sp>
      <p:sp>
        <p:nvSpPr>
          <p:cNvPr id="3" name="Podnadpis 2"/>
          <p:cNvSpPr>
            <a:spLocks noGrp="1"/>
          </p:cNvSpPr>
          <p:nvPr>
            <p:ph type="subTitle" idx="1"/>
          </p:nvPr>
        </p:nvSpPr>
        <p:spPr>
          <a:xfrm>
            <a:off x="1371600" y="3886200"/>
            <a:ext cx="6400800" cy="1752600"/>
          </a:xfrm>
        </p:spPr>
        <p:txBody>
          <a:bodyPr>
            <a:normAutofit/>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dirty="0"/>
          </a:p>
        </p:txBody>
      </p:sp>
      <p:sp>
        <p:nvSpPr>
          <p:cNvPr id="4" name="Zástupný symbol pro datum 3"/>
          <p:cNvSpPr>
            <a:spLocks noGrp="1"/>
          </p:cNvSpPr>
          <p:nvPr>
            <p:ph type="dt" sz="half" idx="10"/>
          </p:nvPr>
        </p:nvSpPr>
        <p:spPr/>
        <p:txBody>
          <a:bodyPr/>
          <a:lstStyle/>
          <a:p>
            <a:fld id="{DBE867DD-55C7-45E6-B42D-3875E50F70CC}" type="datetimeFigureOut">
              <a:rPr lang="cs-CZ" smtClean="0"/>
              <a:t>22. 8. 2016</a:t>
            </a:fld>
            <a:endParaRPr lang="cs-CZ"/>
          </a:p>
        </p:txBody>
      </p:sp>
      <p:sp>
        <p:nvSpPr>
          <p:cNvPr id="6" name="Zástupný symbol pro číslo snímku 5"/>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ext_pod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smtClean="0"/>
              <a:t>Klepnutím lze upravit styl předlohy nadpisů.</a:t>
            </a:r>
            <a:endParaRPr lang="cs-CZ" dirty="0"/>
          </a:p>
        </p:txBody>
      </p:sp>
      <p:sp>
        <p:nvSpPr>
          <p:cNvPr id="3" name="Zástupný symbol pro obsah 2"/>
          <p:cNvSpPr>
            <a:spLocks noGrp="1"/>
          </p:cNvSpPr>
          <p:nvPr>
            <p:ph idx="1"/>
          </p:nvPr>
        </p:nvSpPr>
        <p:spPr>
          <a:xfrm>
            <a:off x="457200" y="1916833"/>
            <a:ext cx="8229600" cy="4176464"/>
          </a:xfrm>
        </p:spPr>
        <p:txBody>
          <a:bodyPr/>
          <a:lstStyle>
            <a:lvl1pPr>
              <a:buClr>
                <a:srgbClr val="B2BC00"/>
              </a:buClr>
              <a:buSzPct val="120000"/>
              <a:defRPr lang="cs-CZ" sz="2400" kern="1200" dirty="0" smtClean="0">
                <a:solidFill>
                  <a:schemeClr val="tx1"/>
                </a:solidFill>
                <a:latin typeface="Arial" pitchFamily="34" charset="0"/>
                <a:ea typeface="+mn-ea"/>
                <a:cs typeface="Arial" pitchFamily="34" charset="0"/>
              </a:defRPr>
            </a:lvl1pPr>
            <a:lvl2pPr>
              <a:buClr>
                <a:srgbClr val="B2BC00"/>
              </a:buClr>
              <a:defRPr lang="cs-CZ" sz="2000" kern="1200" dirty="0" smtClean="0">
                <a:solidFill>
                  <a:schemeClr val="tx1"/>
                </a:solidFill>
                <a:latin typeface="Arial" pitchFamily="34" charset="0"/>
                <a:ea typeface="+mn-ea"/>
                <a:cs typeface="Arial" pitchFamily="34" charset="0"/>
              </a:defRPr>
            </a:lvl2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fld id="{DBE867DD-55C7-45E6-B42D-3875E50F70CC}" type="datetimeFigureOut">
              <a:rPr lang="cs-CZ" smtClean="0"/>
              <a:t>22. 8. 2016</a:t>
            </a:fld>
            <a:endParaRPr lang="cs-CZ"/>
          </a:p>
        </p:txBody>
      </p:sp>
      <p:sp>
        <p:nvSpPr>
          <p:cNvPr id="6" name="Zástupný symbol pro číslo snímku 5"/>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8" name="Zástupný symbol pro text 7"/>
          <p:cNvSpPr>
            <a:spLocks noGrp="1"/>
          </p:cNvSpPr>
          <p:nvPr>
            <p:ph type="body" sz="quarter" idx="13"/>
          </p:nvPr>
        </p:nvSpPr>
        <p:spPr>
          <a:xfrm>
            <a:off x="467544" y="1340768"/>
            <a:ext cx="8208144" cy="432048"/>
          </a:xfrm>
        </p:spPr>
        <p:txBody>
          <a:bodyPr>
            <a:noAutofit/>
          </a:bodyPr>
          <a:lstStyle>
            <a:lvl1pPr>
              <a:buNone/>
              <a:defRPr sz="2400" baseline="0">
                <a:solidFill>
                  <a:schemeClr val="tx1">
                    <a:lumMod val="50000"/>
                    <a:lumOff val="50000"/>
                  </a:schemeClr>
                </a:solidFill>
              </a:defRPr>
            </a:lvl1pPr>
          </a:lstStyle>
          <a:p>
            <a:pPr lvl="0"/>
            <a:r>
              <a:rPr lang="cs-CZ" smtClean="0"/>
              <a:t>Klepnutím lze upravit styly předlohy textu.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ext_pod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smtClean="0"/>
              <a:t>Klepnutím lze upravit styl předlohy nadpisů.</a:t>
            </a:r>
            <a:endParaRPr lang="cs-CZ" dirty="0"/>
          </a:p>
        </p:txBody>
      </p:sp>
      <p:sp>
        <p:nvSpPr>
          <p:cNvPr id="3" name="Zástupný symbol pro obsah 2"/>
          <p:cNvSpPr>
            <a:spLocks noGrp="1"/>
          </p:cNvSpPr>
          <p:nvPr>
            <p:ph idx="1"/>
          </p:nvPr>
        </p:nvSpPr>
        <p:spPr>
          <a:xfrm>
            <a:off x="457200" y="1916833"/>
            <a:ext cx="8229600" cy="4176464"/>
          </a:xfrm>
        </p:spPr>
        <p:txBody>
          <a:bodyPr/>
          <a:lstStyle>
            <a:lvl1pPr>
              <a:buClr>
                <a:srgbClr val="B2BC00"/>
              </a:buClr>
              <a:buSzPct val="120000"/>
              <a:defRPr lang="cs-CZ" sz="2400" kern="1200" dirty="0" smtClean="0">
                <a:solidFill>
                  <a:schemeClr val="tx1"/>
                </a:solidFill>
                <a:latin typeface="Arial" pitchFamily="34" charset="0"/>
                <a:ea typeface="+mn-ea"/>
                <a:cs typeface="Arial" pitchFamily="34" charset="0"/>
              </a:defRPr>
            </a:lvl1pPr>
            <a:lvl2pPr>
              <a:buClr>
                <a:srgbClr val="B2BC00"/>
              </a:buClr>
              <a:defRPr lang="cs-CZ" sz="2000" kern="1200" dirty="0" smtClean="0">
                <a:solidFill>
                  <a:schemeClr val="tx1"/>
                </a:solidFill>
                <a:latin typeface="Arial" pitchFamily="34" charset="0"/>
                <a:ea typeface="+mn-ea"/>
                <a:cs typeface="Arial" pitchFamily="34" charset="0"/>
              </a:defRPr>
            </a:lvl2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fld id="{DBE867DD-55C7-45E6-B42D-3875E50F70CC}" type="datetimeFigureOut">
              <a:rPr lang="cs-CZ" smtClean="0"/>
              <a:t>22. 8. 2016</a:t>
            </a:fld>
            <a:endParaRPr lang="cs-CZ"/>
          </a:p>
        </p:txBody>
      </p:sp>
      <p:sp>
        <p:nvSpPr>
          <p:cNvPr id="6" name="Zástupný symbol pro číslo snímku 5"/>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8" name="Zástupný symbol pro text 7"/>
          <p:cNvSpPr>
            <a:spLocks noGrp="1"/>
          </p:cNvSpPr>
          <p:nvPr>
            <p:ph type="body" sz="quarter" idx="13"/>
          </p:nvPr>
        </p:nvSpPr>
        <p:spPr>
          <a:xfrm>
            <a:off x="467544" y="1340768"/>
            <a:ext cx="8208144" cy="432048"/>
          </a:xfrm>
        </p:spPr>
        <p:txBody>
          <a:bodyPr>
            <a:noAutofit/>
          </a:bodyPr>
          <a:lstStyle>
            <a:lvl1pPr>
              <a:buNone/>
              <a:defRPr sz="2400" baseline="0">
                <a:solidFill>
                  <a:schemeClr val="tx1">
                    <a:lumMod val="50000"/>
                    <a:lumOff val="50000"/>
                  </a:schemeClr>
                </a:solidFill>
              </a:defRPr>
            </a:lvl1pPr>
          </a:lstStyle>
          <a:p>
            <a:pPr lvl="0"/>
            <a:r>
              <a:rPr lang="cs-CZ" smtClean="0"/>
              <a:t>Klepnutím lze upravit styly předlohy textu.</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ext_bez">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smtClean="0"/>
              <a:t>Klepnutím lze upravit styl předlohy nadpisů.</a:t>
            </a:r>
            <a:endParaRPr lang="cs-CZ" dirty="0"/>
          </a:p>
        </p:txBody>
      </p:sp>
      <p:sp>
        <p:nvSpPr>
          <p:cNvPr id="3" name="Zástupný symbol pro obsah 2"/>
          <p:cNvSpPr>
            <a:spLocks noGrp="1"/>
          </p:cNvSpPr>
          <p:nvPr>
            <p:ph idx="1"/>
          </p:nvPr>
        </p:nvSpPr>
        <p:spPr>
          <a:xfrm>
            <a:off x="457200" y="1340768"/>
            <a:ext cx="8229600" cy="4752527"/>
          </a:xfrm>
        </p:spPr>
        <p:txBody>
          <a:bodyPr/>
          <a:lstStyle>
            <a:lvl1pPr>
              <a:buClr>
                <a:srgbClr val="B2BC00"/>
              </a:buClr>
              <a:buSzPct val="120000"/>
              <a:defRPr lang="cs-CZ" sz="2200" kern="1200" dirty="0" smtClean="0">
                <a:solidFill>
                  <a:schemeClr val="tx1"/>
                </a:solidFill>
                <a:latin typeface="Arial" pitchFamily="34" charset="0"/>
                <a:ea typeface="+mn-ea"/>
                <a:cs typeface="Arial" pitchFamily="34" charset="0"/>
              </a:defRPr>
            </a:lvl1pPr>
            <a:lvl2pPr>
              <a:buClr>
                <a:srgbClr val="B2BC00"/>
              </a:buClr>
              <a:defRPr lang="cs-CZ" sz="2000" kern="1200" dirty="0" smtClean="0">
                <a:solidFill>
                  <a:schemeClr val="tx1"/>
                </a:solidFill>
                <a:latin typeface="Arial" pitchFamily="34" charset="0"/>
                <a:ea typeface="+mn-ea"/>
                <a:cs typeface="Arial" pitchFamily="34" charset="0"/>
              </a:defRPr>
            </a:lvl2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fld id="{DBE867DD-55C7-45E6-B42D-3875E50F70CC}" type="datetimeFigureOut">
              <a:rPr lang="cs-CZ" smtClean="0"/>
              <a:t>22. 8. 2016</a:t>
            </a:fld>
            <a:endParaRPr lang="cs-CZ"/>
          </a:p>
        </p:txBody>
      </p:sp>
      <p:sp>
        <p:nvSpPr>
          <p:cNvPr id="6" name="Zástupný symbol pro číslo snímku 5"/>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va obsahy_podtitul">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smtClean="0"/>
              <a:t>Klepnutím lze upravit styl předlohy nadpisů.</a:t>
            </a:r>
            <a:endParaRPr lang="cs-CZ" dirty="0"/>
          </a:p>
        </p:txBody>
      </p:sp>
      <p:sp>
        <p:nvSpPr>
          <p:cNvPr id="3" name="Zástupný symbol pro obsah 2"/>
          <p:cNvSpPr>
            <a:spLocks noGrp="1"/>
          </p:cNvSpPr>
          <p:nvPr>
            <p:ph sz="half" idx="1"/>
          </p:nvPr>
        </p:nvSpPr>
        <p:spPr>
          <a:xfrm>
            <a:off x="457200" y="1916831"/>
            <a:ext cx="4038600" cy="4176465"/>
          </a:xfrm>
        </p:spPr>
        <p:txBody>
          <a:bodyPr/>
          <a:lstStyle>
            <a:lvl1pPr>
              <a:buClr>
                <a:srgbClr val="B2BC00"/>
              </a:buClr>
              <a:buSzPct val="120000"/>
              <a:defRPr sz="2200"/>
            </a:lvl1pPr>
            <a:lvl2pPr>
              <a:buClr>
                <a:srgbClr val="B2BC00"/>
              </a:buClr>
              <a:defRPr sz="2000"/>
            </a:lvl2pPr>
            <a:lvl3pPr>
              <a:buClr>
                <a:srgbClr val="B2BC00"/>
              </a:buClr>
              <a:defRPr sz="2000"/>
            </a:lvl3pPr>
            <a:lvl4pPr>
              <a:buClr>
                <a:srgbClr val="B2BC00"/>
              </a:buClr>
              <a:defRPr sz="2000"/>
            </a:lvl4pPr>
            <a:lvl5pPr>
              <a:buClr>
                <a:srgbClr val="B2BC00"/>
              </a:buClr>
              <a:defRPr sz="20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4648200" y="1916831"/>
            <a:ext cx="4038600" cy="4176465"/>
          </a:xfrm>
        </p:spPr>
        <p:txBody>
          <a:bodyPr/>
          <a:lstStyle>
            <a:lvl1pPr>
              <a:defRPr lang="cs-CZ" sz="22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indent="-228600" algn="l" defTabSz="914400" rtl="0" eaLnBrk="1" latinLnBrk="0" hangingPunct="1">
              <a:spcBef>
                <a:spcPct val="20000"/>
              </a:spcBef>
              <a:buClr>
                <a:srgbClr val="B2BC00"/>
              </a:buClr>
              <a:buFont typeface="Arial" pitchFamily="34" charset="0"/>
              <a:buChar char="•"/>
              <a:defRPr lang="cs-CZ" sz="2000" kern="1200" smtClean="0">
                <a:solidFill>
                  <a:schemeClr val="tx1"/>
                </a:solidFill>
                <a:latin typeface="Arial" pitchFamily="34" charset="0"/>
                <a:ea typeface="+mn-ea"/>
                <a:cs typeface="Arial" pitchFamily="34" charset="0"/>
              </a:defRPr>
            </a:lvl3pPr>
            <a:lvl4pPr indent="-228600" algn="l" defTabSz="914400" rtl="0" eaLnBrk="1" latinLnBrk="0" hangingPunct="1">
              <a:spcBef>
                <a:spcPct val="20000"/>
              </a:spcBef>
              <a:buClr>
                <a:srgbClr val="B2BC00"/>
              </a:buClr>
              <a:buFont typeface="Arial" pitchFamily="34" charset="0"/>
              <a:buChar char="•"/>
              <a:defRPr lang="cs-CZ" sz="2000" kern="1200" smtClean="0">
                <a:solidFill>
                  <a:schemeClr val="tx1"/>
                </a:solidFill>
                <a:latin typeface="Arial" pitchFamily="34" charset="0"/>
                <a:ea typeface="+mn-ea"/>
                <a:cs typeface="Arial" pitchFamily="34" charset="0"/>
              </a:defRPr>
            </a:lvl4pPr>
            <a:lvl5pPr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5pPr>
            <a:lvl6pPr>
              <a:defRPr sz="1800"/>
            </a:lvl6pPr>
            <a:lvl7pPr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7pPr>
            <a:lvl8pPr>
              <a:defRPr sz="1800"/>
            </a:lvl8pPr>
            <a:lvl9pPr indent="-228600" algn="l" defTabSz="914400" rtl="0" eaLnBrk="1" latinLnBrk="0" hangingPunct="1">
              <a:spcBef>
                <a:spcPct val="20000"/>
              </a:spcBef>
              <a:buClr>
                <a:srgbClr val="B2BC00"/>
              </a:buClr>
              <a:buFont typeface="Arial" pitchFamily="34" charset="0"/>
              <a:buChar char="•"/>
              <a:defRPr lang="cs-CZ" sz="2000" kern="1200" dirty="0">
                <a:solidFill>
                  <a:schemeClr val="tx1"/>
                </a:solidFill>
                <a:latin typeface="Arial" pitchFamily="34" charset="0"/>
                <a:ea typeface="+mn-ea"/>
                <a:cs typeface="Arial" pitchFamily="34" charset="0"/>
              </a:defRPr>
            </a:lvl9pPr>
          </a:lstStyle>
          <a:p>
            <a:pPr marL="342900" lvl="0" indent="-342900" algn="l" defTabSz="914400" rtl="0" eaLnBrk="1" latinLnBrk="0" hangingPunct="1">
              <a:spcBef>
                <a:spcPct val="20000"/>
              </a:spcBef>
              <a:buClr>
                <a:srgbClr val="B2BC00"/>
              </a:buClr>
              <a:buSzPct val="120000"/>
              <a:buFont typeface="Arial" pitchFamily="34" charset="0"/>
              <a:buChar char="•"/>
            </a:pPr>
            <a:r>
              <a:rPr lang="cs-CZ" smtClean="0"/>
              <a:t>Klepnutím lze upravit styly předlohy textu.</a:t>
            </a:r>
          </a:p>
          <a:p>
            <a:pPr marL="342900" lvl="1" indent="-342900" algn="l" defTabSz="914400" rtl="0" eaLnBrk="1" latinLnBrk="0" hangingPunct="1">
              <a:spcBef>
                <a:spcPct val="20000"/>
              </a:spcBef>
              <a:buClr>
                <a:srgbClr val="B2BC00"/>
              </a:buClr>
              <a:buSzPct val="120000"/>
              <a:buFont typeface="Arial" pitchFamily="34" charset="0"/>
              <a:buChar char="•"/>
            </a:pPr>
            <a:r>
              <a:rPr lang="cs-CZ" smtClean="0"/>
              <a:t>Druhá úroveň</a:t>
            </a:r>
          </a:p>
          <a:p>
            <a:pPr marL="342900" lvl="2" indent="-342900" algn="l" defTabSz="914400" rtl="0" eaLnBrk="1" latinLnBrk="0" hangingPunct="1">
              <a:spcBef>
                <a:spcPct val="20000"/>
              </a:spcBef>
              <a:buClr>
                <a:srgbClr val="B2BC00"/>
              </a:buClr>
              <a:buSzPct val="120000"/>
              <a:buFont typeface="Arial" pitchFamily="34" charset="0"/>
              <a:buChar char="•"/>
            </a:pPr>
            <a:r>
              <a:rPr lang="cs-CZ" smtClean="0"/>
              <a:t>Třetí úroveň</a:t>
            </a:r>
          </a:p>
          <a:p>
            <a:pPr marL="342900" lvl="3" indent="-342900" algn="l" defTabSz="914400" rtl="0" eaLnBrk="1" latinLnBrk="0" hangingPunct="1">
              <a:spcBef>
                <a:spcPct val="20000"/>
              </a:spcBef>
              <a:buClr>
                <a:srgbClr val="B2BC00"/>
              </a:buClr>
              <a:buSzPct val="120000"/>
              <a:buFont typeface="Arial" pitchFamily="34" charset="0"/>
              <a:buChar char="•"/>
            </a:pPr>
            <a:r>
              <a:rPr lang="cs-CZ" smtClean="0"/>
              <a:t>Čtvrtá úroveň</a:t>
            </a:r>
          </a:p>
          <a:p>
            <a:pPr marL="342900" lvl="4" indent="-342900" algn="l" defTabSz="914400" rtl="0" eaLnBrk="1" latinLnBrk="0" hangingPunct="1">
              <a:spcBef>
                <a:spcPct val="20000"/>
              </a:spcBef>
              <a:buClr>
                <a:srgbClr val="B2BC00"/>
              </a:buClr>
              <a:buSzPct val="120000"/>
              <a:buFont typeface="Arial" pitchFamily="34" charset="0"/>
              <a:buChar char="•"/>
            </a:pPr>
            <a:r>
              <a:rPr lang="cs-CZ" smtClean="0"/>
              <a:t>Pátá úroveň</a:t>
            </a:r>
            <a:endParaRPr lang="cs-CZ" dirty="0"/>
          </a:p>
        </p:txBody>
      </p:sp>
      <p:sp>
        <p:nvSpPr>
          <p:cNvPr id="5" name="Zástupný symbol pro datum 4"/>
          <p:cNvSpPr>
            <a:spLocks noGrp="1"/>
          </p:cNvSpPr>
          <p:nvPr>
            <p:ph type="dt" sz="half" idx="10"/>
          </p:nvPr>
        </p:nvSpPr>
        <p:spPr/>
        <p:txBody>
          <a:bodyPr/>
          <a:lstStyle/>
          <a:p>
            <a:fld id="{DBE867DD-55C7-45E6-B42D-3875E50F70CC}" type="datetimeFigureOut">
              <a:rPr lang="cs-CZ" smtClean="0"/>
              <a:t>22. 8. 2016</a:t>
            </a:fld>
            <a:endParaRPr lang="cs-CZ"/>
          </a:p>
        </p:txBody>
      </p:sp>
      <p:sp>
        <p:nvSpPr>
          <p:cNvPr id="7" name="Zástupný symbol pro číslo snímku 6"/>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9" name="Zástupný symbol pro text 8"/>
          <p:cNvSpPr>
            <a:spLocks noGrp="1"/>
          </p:cNvSpPr>
          <p:nvPr>
            <p:ph type="body" sz="quarter" idx="13"/>
          </p:nvPr>
        </p:nvSpPr>
        <p:spPr>
          <a:xfrm>
            <a:off x="468313" y="1340767"/>
            <a:ext cx="8208143" cy="432049"/>
          </a:xfrm>
        </p:spPr>
        <p:txBody>
          <a:bodyPr>
            <a:normAutofit/>
          </a:bodyPr>
          <a:lstStyle>
            <a:lvl1pPr>
              <a:buNone/>
              <a:defRPr sz="2400">
                <a:solidFill>
                  <a:schemeClr val="tx1">
                    <a:lumMod val="50000"/>
                    <a:lumOff val="50000"/>
                  </a:schemeClr>
                </a:solidFill>
              </a:defRPr>
            </a:lvl1pPr>
          </a:lstStyle>
          <a:p>
            <a:pPr lvl="0"/>
            <a:r>
              <a:rPr lang="cs-CZ" smtClean="0"/>
              <a:t>Klepnutím lze upravit styly předlohy textu.</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Dva obsahy_bez">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smtClean="0"/>
              <a:t>Klepnutím lze upravit styl předlohy nadpisů.</a:t>
            </a:r>
            <a:endParaRPr lang="cs-CZ" dirty="0"/>
          </a:p>
        </p:txBody>
      </p:sp>
      <p:sp>
        <p:nvSpPr>
          <p:cNvPr id="3" name="Zástupný symbol pro obsah 2"/>
          <p:cNvSpPr>
            <a:spLocks noGrp="1"/>
          </p:cNvSpPr>
          <p:nvPr>
            <p:ph sz="half" idx="1"/>
          </p:nvPr>
        </p:nvSpPr>
        <p:spPr>
          <a:xfrm>
            <a:off x="457200" y="1340769"/>
            <a:ext cx="4038600" cy="4752528"/>
          </a:xfrm>
        </p:spPr>
        <p:txBody>
          <a:bodyPr/>
          <a:lstStyle>
            <a:lvl1pPr>
              <a:buClr>
                <a:srgbClr val="B2BC00"/>
              </a:buClr>
              <a:buSzPct val="120000"/>
              <a:defRPr sz="2200"/>
            </a:lvl1pPr>
            <a:lvl2pPr>
              <a:buClr>
                <a:srgbClr val="B2BC00"/>
              </a:buClr>
              <a:defRPr sz="2000"/>
            </a:lvl2pPr>
            <a:lvl3pPr>
              <a:buClr>
                <a:srgbClr val="B2BC00"/>
              </a:buClr>
              <a:defRPr sz="2000"/>
            </a:lvl3pPr>
            <a:lvl4pPr>
              <a:buClr>
                <a:srgbClr val="B2BC00"/>
              </a:buClr>
              <a:defRPr sz="2000"/>
            </a:lvl4pPr>
            <a:lvl5pPr>
              <a:buClr>
                <a:srgbClr val="B2BC00"/>
              </a:buClr>
              <a:defRPr sz="20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4648200" y="1340768"/>
            <a:ext cx="4038600" cy="4752529"/>
          </a:xfrm>
        </p:spPr>
        <p:txBody>
          <a:bodyPr/>
          <a:lstStyle>
            <a:lvl1pPr>
              <a:defRPr lang="cs-CZ" sz="22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indent="-228600" algn="l" defTabSz="914400" rtl="0" eaLnBrk="1" latinLnBrk="0" hangingPunct="1">
              <a:spcBef>
                <a:spcPct val="20000"/>
              </a:spcBef>
              <a:buClr>
                <a:srgbClr val="B2BC00"/>
              </a:buClr>
              <a:buFont typeface="Arial" pitchFamily="34" charset="0"/>
              <a:buChar char="•"/>
              <a:defRPr lang="cs-CZ" sz="2000" kern="1200" smtClean="0">
                <a:solidFill>
                  <a:schemeClr val="tx1"/>
                </a:solidFill>
                <a:latin typeface="Arial" pitchFamily="34" charset="0"/>
                <a:ea typeface="+mn-ea"/>
                <a:cs typeface="Arial" pitchFamily="34" charset="0"/>
              </a:defRPr>
            </a:lvl3pPr>
            <a:lvl4pPr indent="-228600" algn="l" defTabSz="914400" rtl="0" eaLnBrk="1" latinLnBrk="0" hangingPunct="1">
              <a:spcBef>
                <a:spcPct val="20000"/>
              </a:spcBef>
              <a:buClr>
                <a:srgbClr val="B2BC00"/>
              </a:buClr>
              <a:buFont typeface="Arial" pitchFamily="34" charset="0"/>
              <a:buChar char="•"/>
              <a:defRPr lang="cs-CZ" sz="2000" kern="1200" smtClean="0">
                <a:solidFill>
                  <a:schemeClr val="tx1"/>
                </a:solidFill>
                <a:latin typeface="Arial" pitchFamily="34" charset="0"/>
                <a:ea typeface="+mn-ea"/>
                <a:cs typeface="Arial" pitchFamily="34" charset="0"/>
              </a:defRPr>
            </a:lvl4pPr>
            <a:lvl5pPr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5pPr>
            <a:lvl6pPr>
              <a:defRPr sz="1800"/>
            </a:lvl6pPr>
            <a:lvl7pPr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7pPr>
            <a:lvl8pPr>
              <a:defRPr sz="1800"/>
            </a:lvl8pPr>
            <a:lvl9pPr indent="-228600" algn="l" defTabSz="914400" rtl="0" eaLnBrk="1" latinLnBrk="0" hangingPunct="1">
              <a:spcBef>
                <a:spcPct val="20000"/>
              </a:spcBef>
              <a:buClr>
                <a:srgbClr val="B2BC00"/>
              </a:buClr>
              <a:buFont typeface="Arial" pitchFamily="34" charset="0"/>
              <a:buChar char="•"/>
              <a:defRPr lang="cs-CZ" sz="2000" kern="1200" dirty="0">
                <a:solidFill>
                  <a:schemeClr val="tx1"/>
                </a:solidFill>
                <a:latin typeface="Arial" pitchFamily="34" charset="0"/>
                <a:ea typeface="+mn-ea"/>
                <a:cs typeface="Arial" pitchFamily="34" charset="0"/>
              </a:defRPr>
            </a:lvl9pPr>
          </a:lstStyle>
          <a:p>
            <a:pPr marL="342900" lvl="0" indent="-342900" algn="l" defTabSz="914400" rtl="0" eaLnBrk="1" latinLnBrk="0" hangingPunct="1">
              <a:spcBef>
                <a:spcPct val="20000"/>
              </a:spcBef>
              <a:buClr>
                <a:srgbClr val="B2BC00"/>
              </a:buClr>
              <a:buSzPct val="120000"/>
              <a:buFont typeface="Arial" pitchFamily="34" charset="0"/>
              <a:buChar char="•"/>
            </a:pPr>
            <a:r>
              <a:rPr lang="cs-CZ" smtClean="0"/>
              <a:t>Klepnutím lze upravit styly předlohy textu.</a:t>
            </a:r>
          </a:p>
          <a:p>
            <a:pPr marL="342900" lvl="1" indent="-342900" algn="l" defTabSz="914400" rtl="0" eaLnBrk="1" latinLnBrk="0" hangingPunct="1">
              <a:spcBef>
                <a:spcPct val="20000"/>
              </a:spcBef>
              <a:buClr>
                <a:srgbClr val="B2BC00"/>
              </a:buClr>
              <a:buSzPct val="120000"/>
              <a:buFont typeface="Arial" pitchFamily="34" charset="0"/>
              <a:buChar char="•"/>
            </a:pPr>
            <a:r>
              <a:rPr lang="cs-CZ" smtClean="0"/>
              <a:t>Druhá úroveň</a:t>
            </a:r>
          </a:p>
          <a:p>
            <a:pPr marL="342900" lvl="2" indent="-342900" algn="l" defTabSz="914400" rtl="0" eaLnBrk="1" latinLnBrk="0" hangingPunct="1">
              <a:spcBef>
                <a:spcPct val="20000"/>
              </a:spcBef>
              <a:buClr>
                <a:srgbClr val="B2BC00"/>
              </a:buClr>
              <a:buSzPct val="120000"/>
              <a:buFont typeface="Arial" pitchFamily="34" charset="0"/>
              <a:buChar char="•"/>
            </a:pPr>
            <a:r>
              <a:rPr lang="cs-CZ" smtClean="0"/>
              <a:t>Třetí úroveň</a:t>
            </a:r>
          </a:p>
          <a:p>
            <a:pPr marL="342900" lvl="3" indent="-342900" algn="l" defTabSz="914400" rtl="0" eaLnBrk="1" latinLnBrk="0" hangingPunct="1">
              <a:spcBef>
                <a:spcPct val="20000"/>
              </a:spcBef>
              <a:buClr>
                <a:srgbClr val="B2BC00"/>
              </a:buClr>
              <a:buSzPct val="120000"/>
              <a:buFont typeface="Arial" pitchFamily="34" charset="0"/>
              <a:buChar char="•"/>
            </a:pPr>
            <a:r>
              <a:rPr lang="cs-CZ" smtClean="0"/>
              <a:t>Čtvrtá úroveň</a:t>
            </a:r>
          </a:p>
          <a:p>
            <a:pPr marL="342900" lvl="4" indent="-342900" algn="l" defTabSz="914400" rtl="0" eaLnBrk="1" latinLnBrk="0" hangingPunct="1">
              <a:spcBef>
                <a:spcPct val="20000"/>
              </a:spcBef>
              <a:buClr>
                <a:srgbClr val="B2BC00"/>
              </a:buClr>
              <a:buSzPct val="120000"/>
              <a:buFont typeface="Arial" pitchFamily="34" charset="0"/>
              <a:buChar char="•"/>
            </a:pPr>
            <a:r>
              <a:rPr lang="cs-CZ" smtClean="0"/>
              <a:t>Pátá úroveň</a:t>
            </a:r>
            <a:endParaRPr lang="cs-CZ" dirty="0"/>
          </a:p>
        </p:txBody>
      </p:sp>
      <p:sp>
        <p:nvSpPr>
          <p:cNvPr id="5" name="Zástupný symbol pro datum 4"/>
          <p:cNvSpPr>
            <a:spLocks noGrp="1"/>
          </p:cNvSpPr>
          <p:nvPr>
            <p:ph type="dt" sz="half" idx="10"/>
          </p:nvPr>
        </p:nvSpPr>
        <p:spPr/>
        <p:txBody>
          <a:bodyPr/>
          <a:lstStyle/>
          <a:p>
            <a:fld id="{DBE867DD-55C7-45E6-B42D-3875E50F70CC}" type="datetimeFigureOut">
              <a:rPr lang="cs-CZ" smtClean="0"/>
              <a:t>22. 8. 2016</a:t>
            </a:fld>
            <a:endParaRPr lang="cs-CZ"/>
          </a:p>
        </p:txBody>
      </p:sp>
      <p:sp>
        <p:nvSpPr>
          <p:cNvPr id="7" name="Zástupný symbol pro číslo snímku 6"/>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ouze nadpis_podtitul">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číslo snímku 4"/>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7" name="Zástupný symbol pro text 6"/>
          <p:cNvSpPr>
            <a:spLocks noGrp="1"/>
          </p:cNvSpPr>
          <p:nvPr>
            <p:ph type="body" sz="quarter" idx="13"/>
          </p:nvPr>
        </p:nvSpPr>
        <p:spPr>
          <a:xfrm>
            <a:off x="467544" y="1556792"/>
            <a:ext cx="8207375" cy="432519"/>
          </a:xfrm>
        </p:spPr>
        <p:txBody>
          <a:bodyPr>
            <a:normAutofit/>
          </a:bodyPr>
          <a:lstStyle>
            <a:lvl1pPr>
              <a:buNone/>
              <a:defRPr sz="2400">
                <a:solidFill>
                  <a:schemeClr val="tx1">
                    <a:lumMod val="50000"/>
                    <a:lumOff val="50000"/>
                  </a:schemeClr>
                </a:solidFill>
              </a:defRPr>
            </a:lvl1pPr>
          </a:lstStyle>
          <a:p>
            <a:pPr lvl="0"/>
            <a:r>
              <a:rPr lang="cs-CZ" smtClean="0"/>
              <a:t>Klepnutím lze upravit styly předlohy textu.</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ouze nadpis_bez">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číslo snímku 4"/>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obrazek_podtitul">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číslo snímku 4"/>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7" name="Zástupný symbol pro text 6"/>
          <p:cNvSpPr>
            <a:spLocks noGrp="1"/>
          </p:cNvSpPr>
          <p:nvPr>
            <p:ph type="body" sz="quarter" idx="13"/>
          </p:nvPr>
        </p:nvSpPr>
        <p:spPr>
          <a:xfrm>
            <a:off x="467544" y="1556792"/>
            <a:ext cx="8207375" cy="432519"/>
          </a:xfrm>
        </p:spPr>
        <p:txBody>
          <a:bodyPr>
            <a:normAutofit/>
          </a:bodyPr>
          <a:lstStyle>
            <a:lvl1pPr>
              <a:buNone/>
              <a:defRPr sz="2400">
                <a:solidFill>
                  <a:schemeClr val="tx1">
                    <a:lumMod val="50000"/>
                    <a:lumOff val="50000"/>
                  </a:schemeClr>
                </a:solidFill>
              </a:defRPr>
            </a:lvl1pPr>
          </a:lstStyle>
          <a:p>
            <a:pPr lvl="0"/>
            <a:r>
              <a:rPr lang="cs-CZ" smtClean="0"/>
              <a:t>Klepnutím lze upravit styly předlohy textu.</a:t>
            </a:r>
          </a:p>
        </p:txBody>
      </p:sp>
      <p:sp>
        <p:nvSpPr>
          <p:cNvPr id="9" name="Zástupný symbol pro text 8"/>
          <p:cNvSpPr>
            <a:spLocks noGrp="1"/>
          </p:cNvSpPr>
          <p:nvPr>
            <p:ph type="body" sz="quarter" idx="14"/>
          </p:nvPr>
        </p:nvSpPr>
        <p:spPr>
          <a:xfrm>
            <a:off x="467544" y="2132857"/>
            <a:ext cx="8207375" cy="1224135"/>
          </a:xfrm>
        </p:spPr>
        <p:txBody>
          <a:bodyPr/>
          <a:lstStyle>
            <a:lvl1pPr>
              <a:buClr>
                <a:srgbClr val="B2BC00"/>
              </a:buClr>
              <a:buSzPct val="150000"/>
              <a:defRPr sz="2200"/>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Klepnutím lze upravit styly předlohy textu.</a:t>
            </a:r>
          </a:p>
          <a:p>
            <a:pPr lvl="1"/>
            <a:r>
              <a:rPr lang="cs-CZ" smtClean="0"/>
              <a:t>Druhá úroveň</a:t>
            </a:r>
          </a:p>
          <a:p>
            <a:pPr lvl="2"/>
            <a:r>
              <a:rPr lang="cs-CZ" smtClean="0"/>
              <a:t>Třetí úroveň</a:t>
            </a:r>
          </a:p>
        </p:txBody>
      </p:sp>
      <p:sp>
        <p:nvSpPr>
          <p:cNvPr id="11" name="Zástupný symbol pro obrázek 10"/>
          <p:cNvSpPr>
            <a:spLocks noGrp="1"/>
          </p:cNvSpPr>
          <p:nvPr>
            <p:ph type="pic" sz="quarter" idx="15"/>
          </p:nvPr>
        </p:nvSpPr>
        <p:spPr>
          <a:xfrm>
            <a:off x="468312" y="3501008"/>
            <a:ext cx="8208143" cy="2592288"/>
          </a:xfrm>
        </p:spPr>
        <p:txBody>
          <a:bodyPr/>
          <a:lstStyle/>
          <a:p>
            <a:r>
              <a:rPr lang="cs-CZ" smtClean="0"/>
              <a:t>Klepnutím na ikonu přidáte obrázek.</a:t>
            </a:r>
            <a:endParaRPr lang="cs-CZ"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obrazek_bez">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číslo snímku 4"/>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9" name="Zástupný symbol pro text 8"/>
          <p:cNvSpPr>
            <a:spLocks noGrp="1"/>
          </p:cNvSpPr>
          <p:nvPr>
            <p:ph type="body" sz="quarter" idx="14"/>
          </p:nvPr>
        </p:nvSpPr>
        <p:spPr>
          <a:xfrm>
            <a:off x="467544" y="1556793"/>
            <a:ext cx="8207375" cy="1800200"/>
          </a:xfrm>
        </p:spPr>
        <p:txBody>
          <a:bodyPr/>
          <a:lstStyle>
            <a:lvl1pPr>
              <a:buClr>
                <a:srgbClr val="B2BC00"/>
              </a:buClr>
              <a:buSzPct val="150000"/>
              <a:defRPr sz="2200"/>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Klepnutím lze upravit styly předlohy textu.</a:t>
            </a:r>
          </a:p>
          <a:p>
            <a:pPr lvl="1"/>
            <a:r>
              <a:rPr lang="cs-CZ" smtClean="0"/>
              <a:t>Druhá úroveň</a:t>
            </a:r>
          </a:p>
          <a:p>
            <a:pPr lvl="2"/>
            <a:r>
              <a:rPr lang="cs-CZ" smtClean="0"/>
              <a:t>Třetí úroveň</a:t>
            </a:r>
          </a:p>
        </p:txBody>
      </p:sp>
      <p:sp>
        <p:nvSpPr>
          <p:cNvPr id="11" name="Zástupný symbol pro obrázek 10"/>
          <p:cNvSpPr>
            <a:spLocks noGrp="1"/>
          </p:cNvSpPr>
          <p:nvPr>
            <p:ph type="pic" sz="quarter" idx="15"/>
          </p:nvPr>
        </p:nvSpPr>
        <p:spPr>
          <a:xfrm>
            <a:off x="468312" y="3501008"/>
            <a:ext cx="8208143" cy="2592288"/>
          </a:xfrm>
        </p:spPr>
        <p:txBody>
          <a:bodyPr/>
          <a:lstStyle/>
          <a:p>
            <a:r>
              <a:rPr lang="cs-CZ" smtClean="0"/>
              <a:t>Klepnutím na ikonu přidáte obrázek.</a:t>
            </a:r>
            <a:endParaRPr lang="cs-CZ"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graf_podtitul">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číslo snímku 4"/>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7" name="Zástupný symbol pro text 6"/>
          <p:cNvSpPr>
            <a:spLocks noGrp="1"/>
          </p:cNvSpPr>
          <p:nvPr>
            <p:ph type="body" sz="quarter" idx="13"/>
          </p:nvPr>
        </p:nvSpPr>
        <p:spPr>
          <a:xfrm>
            <a:off x="468313" y="1556792"/>
            <a:ext cx="8207375" cy="432048"/>
          </a:xfrm>
        </p:spPr>
        <p:txBody>
          <a:bodyPr>
            <a:normAutofit/>
          </a:bodyPr>
          <a:lstStyle>
            <a:lvl1pPr>
              <a:buNone/>
              <a:defRPr sz="2400">
                <a:solidFill>
                  <a:schemeClr val="tx1">
                    <a:lumMod val="50000"/>
                    <a:lumOff val="50000"/>
                  </a:schemeClr>
                </a:solidFill>
              </a:defRPr>
            </a:lvl1pPr>
          </a:lstStyle>
          <a:p>
            <a:pPr lvl="0"/>
            <a:r>
              <a:rPr lang="cs-CZ" smtClean="0"/>
              <a:t>Klepnutím lze upravit styly předlohy textu.</a:t>
            </a:r>
          </a:p>
        </p:txBody>
      </p:sp>
      <p:sp>
        <p:nvSpPr>
          <p:cNvPr id="9" name="Zástupný symbol pro text 8"/>
          <p:cNvSpPr>
            <a:spLocks noGrp="1"/>
          </p:cNvSpPr>
          <p:nvPr>
            <p:ph type="body" sz="quarter" idx="14"/>
          </p:nvPr>
        </p:nvSpPr>
        <p:spPr>
          <a:xfrm>
            <a:off x="467544" y="5013177"/>
            <a:ext cx="8207375" cy="1080120"/>
          </a:xfrm>
        </p:spPr>
        <p:txBody>
          <a:bodyPr/>
          <a:lstStyle>
            <a:lvl1pPr>
              <a:buClr>
                <a:srgbClr val="B2BC00"/>
              </a:buClr>
              <a:buSzPct val="150000"/>
              <a:defRPr sz="2200"/>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Klepnutím lze upravit styly předlohy textu.</a:t>
            </a:r>
          </a:p>
          <a:p>
            <a:pPr lvl="1"/>
            <a:r>
              <a:rPr lang="cs-CZ" smtClean="0"/>
              <a:t>Druhá úroveň</a:t>
            </a:r>
          </a:p>
          <a:p>
            <a:pPr lvl="2"/>
            <a:r>
              <a:rPr lang="cs-CZ" smtClean="0"/>
              <a:t>Třetí úroveň</a:t>
            </a:r>
          </a:p>
        </p:txBody>
      </p:sp>
      <p:sp>
        <p:nvSpPr>
          <p:cNvPr id="12" name="Zástupný symbol pro graf 11"/>
          <p:cNvSpPr>
            <a:spLocks noGrp="1"/>
          </p:cNvSpPr>
          <p:nvPr>
            <p:ph type="chart" sz="quarter" idx="15"/>
          </p:nvPr>
        </p:nvSpPr>
        <p:spPr>
          <a:xfrm>
            <a:off x="468313" y="2132856"/>
            <a:ext cx="8207375" cy="2736304"/>
          </a:xfrm>
        </p:spPr>
        <p:txBody>
          <a:bodyPr/>
          <a:lstStyle/>
          <a:p>
            <a:r>
              <a:rPr lang="cs-CZ" smtClean="0"/>
              <a:t>Klepnutím na ikonu přidáte graf.</a:t>
            </a:r>
            <a:endParaRPr lang="cs-CZ"/>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graf_bez">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číslo snímku 4"/>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9" name="Zástupný symbol pro text 8"/>
          <p:cNvSpPr>
            <a:spLocks noGrp="1"/>
          </p:cNvSpPr>
          <p:nvPr>
            <p:ph type="body" sz="quarter" idx="14"/>
          </p:nvPr>
        </p:nvSpPr>
        <p:spPr>
          <a:xfrm>
            <a:off x="467544" y="4797152"/>
            <a:ext cx="8207375" cy="1296145"/>
          </a:xfrm>
        </p:spPr>
        <p:txBody>
          <a:bodyPr/>
          <a:lstStyle>
            <a:lvl1pPr>
              <a:buClr>
                <a:srgbClr val="B2BC00"/>
              </a:buClr>
              <a:buSzPct val="150000"/>
              <a:defRPr sz="2200"/>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Klepnutím lze upravit styly předlohy textu.</a:t>
            </a:r>
          </a:p>
          <a:p>
            <a:pPr lvl="1"/>
            <a:r>
              <a:rPr lang="cs-CZ" smtClean="0"/>
              <a:t>Druhá úroveň</a:t>
            </a:r>
          </a:p>
          <a:p>
            <a:pPr lvl="2"/>
            <a:r>
              <a:rPr lang="cs-CZ" smtClean="0"/>
              <a:t>Třetí úroveň</a:t>
            </a:r>
          </a:p>
        </p:txBody>
      </p:sp>
      <p:sp>
        <p:nvSpPr>
          <p:cNvPr id="12" name="Zástupný symbol pro graf 11"/>
          <p:cNvSpPr>
            <a:spLocks noGrp="1"/>
          </p:cNvSpPr>
          <p:nvPr>
            <p:ph type="chart" sz="quarter" idx="15"/>
          </p:nvPr>
        </p:nvSpPr>
        <p:spPr>
          <a:xfrm>
            <a:off x="468313" y="1556792"/>
            <a:ext cx="8207375" cy="3096344"/>
          </a:xfrm>
        </p:spPr>
        <p:txBody>
          <a:bodyPr/>
          <a:lstStyle/>
          <a:p>
            <a:r>
              <a:rPr lang="cs-CZ" smtClean="0"/>
              <a:t>Klepnutím na ikonu přidáte graf.</a:t>
            </a:r>
            <a:endParaRPr lang="cs-CZ"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abulka_podtitul">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číslo snímku 4"/>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7" name="Zástupný symbol pro text 6"/>
          <p:cNvSpPr>
            <a:spLocks noGrp="1"/>
          </p:cNvSpPr>
          <p:nvPr>
            <p:ph type="body" sz="quarter" idx="13"/>
          </p:nvPr>
        </p:nvSpPr>
        <p:spPr>
          <a:xfrm>
            <a:off x="467544" y="1556792"/>
            <a:ext cx="8207375" cy="432519"/>
          </a:xfrm>
        </p:spPr>
        <p:txBody>
          <a:bodyPr>
            <a:normAutofit/>
          </a:bodyPr>
          <a:lstStyle>
            <a:lvl1pPr>
              <a:buNone/>
              <a:defRPr sz="2400">
                <a:solidFill>
                  <a:schemeClr val="tx1">
                    <a:lumMod val="50000"/>
                    <a:lumOff val="50000"/>
                  </a:schemeClr>
                </a:solidFill>
              </a:defRPr>
            </a:lvl1pPr>
          </a:lstStyle>
          <a:p>
            <a:pPr lvl="0"/>
            <a:r>
              <a:rPr lang="cs-CZ" smtClean="0"/>
              <a:t>Klepnutím lze upravit styly předlohy textu.</a:t>
            </a:r>
          </a:p>
        </p:txBody>
      </p:sp>
      <p:sp>
        <p:nvSpPr>
          <p:cNvPr id="9" name="Zástupný symbol pro text 8"/>
          <p:cNvSpPr>
            <a:spLocks noGrp="1"/>
          </p:cNvSpPr>
          <p:nvPr>
            <p:ph type="body" sz="quarter" idx="14"/>
          </p:nvPr>
        </p:nvSpPr>
        <p:spPr>
          <a:xfrm>
            <a:off x="467544" y="5013177"/>
            <a:ext cx="8207375" cy="1080120"/>
          </a:xfrm>
        </p:spPr>
        <p:txBody>
          <a:bodyPr/>
          <a:lstStyle>
            <a:lvl1pPr>
              <a:buClr>
                <a:srgbClr val="B2BC00"/>
              </a:buClr>
              <a:buSzPct val="150000"/>
              <a:defRPr/>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Klepnutím lze upravit styly předlohy textu.</a:t>
            </a:r>
          </a:p>
          <a:p>
            <a:pPr lvl="1"/>
            <a:r>
              <a:rPr lang="cs-CZ" smtClean="0"/>
              <a:t>Druhá úroveň</a:t>
            </a:r>
          </a:p>
          <a:p>
            <a:pPr lvl="2"/>
            <a:r>
              <a:rPr lang="cs-CZ" smtClean="0"/>
              <a:t>Třetí úroveň</a:t>
            </a:r>
          </a:p>
        </p:txBody>
      </p:sp>
      <p:sp>
        <p:nvSpPr>
          <p:cNvPr id="11" name="Zástupný symbol pro tabulku 10"/>
          <p:cNvSpPr>
            <a:spLocks noGrp="1"/>
          </p:cNvSpPr>
          <p:nvPr>
            <p:ph type="tbl" sz="quarter" idx="15"/>
          </p:nvPr>
        </p:nvSpPr>
        <p:spPr>
          <a:xfrm>
            <a:off x="468313" y="2132856"/>
            <a:ext cx="8207375" cy="2736304"/>
          </a:xfrm>
        </p:spPr>
        <p:txBody>
          <a:bodyPr/>
          <a:lstStyle/>
          <a:p>
            <a:r>
              <a:rPr lang="cs-CZ" smtClean="0"/>
              <a:t>Klepnutím na ikonu přidáte tabulku.</a:t>
            </a:r>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xt_bez">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smtClean="0"/>
              <a:t>Klepnutím lze upravit styl předlohy nadpisů.</a:t>
            </a:r>
            <a:endParaRPr lang="cs-CZ" dirty="0"/>
          </a:p>
        </p:txBody>
      </p:sp>
      <p:sp>
        <p:nvSpPr>
          <p:cNvPr id="3" name="Zástupný symbol pro obsah 2"/>
          <p:cNvSpPr>
            <a:spLocks noGrp="1"/>
          </p:cNvSpPr>
          <p:nvPr>
            <p:ph idx="1"/>
          </p:nvPr>
        </p:nvSpPr>
        <p:spPr>
          <a:xfrm>
            <a:off x="457200" y="1340768"/>
            <a:ext cx="8229600" cy="4752527"/>
          </a:xfrm>
        </p:spPr>
        <p:txBody>
          <a:bodyPr/>
          <a:lstStyle>
            <a:lvl1pPr>
              <a:buClr>
                <a:srgbClr val="B2BC00"/>
              </a:buClr>
              <a:buSzPct val="120000"/>
              <a:defRPr lang="cs-CZ" sz="2200" kern="1200" dirty="0" smtClean="0">
                <a:solidFill>
                  <a:schemeClr val="tx1"/>
                </a:solidFill>
                <a:latin typeface="Arial" pitchFamily="34" charset="0"/>
                <a:ea typeface="+mn-ea"/>
                <a:cs typeface="Arial" pitchFamily="34" charset="0"/>
              </a:defRPr>
            </a:lvl1pPr>
            <a:lvl2pPr>
              <a:buClr>
                <a:srgbClr val="B2BC00"/>
              </a:buClr>
              <a:defRPr lang="cs-CZ" sz="2000" kern="1200" dirty="0" smtClean="0">
                <a:solidFill>
                  <a:schemeClr val="tx1"/>
                </a:solidFill>
                <a:latin typeface="Arial" pitchFamily="34" charset="0"/>
                <a:ea typeface="+mn-ea"/>
                <a:cs typeface="Arial" pitchFamily="34" charset="0"/>
              </a:defRPr>
            </a:lvl2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fld id="{DBE867DD-55C7-45E6-B42D-3875E50F70CC}" type="datetimeFigureOut">
              <a:rPr lang="cs-CZ" smtClean="0"/>
              <a:t>22. 8. 2016</a:t>
            </a:fld>
            <a:endParaRPr lang="cs-CZ"/>
          </a:p>
        </p:txBody>
      </p:sp>
      <p:sp>
        <p:nvSpPr>
          <p:cNvPr id="6" name="Zástupný symbol pro číslo snímku 5"/>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abulka_bez">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číslo snímku 4"/>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9" name="Zástupný symbol pro text 8"/>
          <p:cNvSpPr>
            <a:spLocks noGrp="1"/>
          </p:cNvSpPr>
          <p:nvPr>
            <p:ph type="body" sz="quarter" idx="14"/>
          </p:nvPr>
        </p:nvSpPr>
        <p:spPr>
          <a:xfrm>
            <a:off x="467544" y="5013177"/>
            <a:ext cx="8207375" cy="1080120"/>
          </a:xfrm>
        </p:spPr>
        <p:txBody>
          <a:bodyPr/>
          <a:lstStyle>
            <a:lvl1pPr>
              <a:buClr>
                <a:srgbClr val="B2BC00"/>
              </a:buClr>
              <a:buSzPct val="150000"/>
              <a:defRPr/>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Klepnutím lze upravit styly předlohy textu.</a:t>
            </a:r>
          </a:p>
          <a:p>
            <a:pPr lvl="1"/>
            <a:r>
              <a:rPr lang="cs-CZ" smtClean="0"/>
              <a:t>Druhá úroveň</a:t>
            </a:r>
          </a:p>
          <a:p>
            <a:pPr lvl="2"/>
            <a:r>
              <a:rPr lang="cs-CZ" smtClean="0"/>
              <a:t>Třetí úroveň</a:t>
            </a:r>
          </a:p>
        </p:txBody>
      </p:sp>
      <p:sp>
        <p:nvSpPr>
          <p:cNvPr id="11" name="Zástupný symbol pro tabulku 10"/>
          <p:cNvSpPr>
            <a:spLocks noGrp="1"/>
          </p:cNvSpPr>
          <p:nvPr>
            <p:ph type="tbl" sz="quarter" idx="15"/>
          </p:nvPr>
        </p:nvSpPr>
        <p:spPr>
          <a:xfrm>
            <a:off x="468313" y="1556792"/>
            <a:ext cx="8207375" cy="3312368"/>
          </a:xfrm>
        </p:spPr>
        <p:txBody>
          <a:bodyPr/>
          <a:lstStyle/>
          <a:p>
            <a:r>
              <a:rPr lang="cs-CZ" smtClean="0"/>
              <a:t>Klepnutím na ikonu přidáte tabulku.</a:t>
            </a:r>
            <a:endParaRPr lang="cs-CZ"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BE867DD-55C7-45E6-B42D-3875E50F70CC}" type="datetimeFigureOut">
              <a:rPr lang="cs-CZ" smtClean="0"/>
              <a:t>22. 8. 2016</a:t>
            </a:fld>
            <a:endParaRPr lang="cs-CZ"/>
          </a:p>
        </p:txBody>
      </p:sp>
      <p:sp>
        <p:nvSpPr>
          <p:cNvPr id="4" name="Zástupný symbol pro číslo snímku 3"/>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p:txBody>
          <a:bodyPr/>
          <a:lstStyle/>
          <a:p>
            <a:fld id="{EB5DE840-BFCF-431C-B9DE-34C36188C1AD}" type="slidenum">
              <a:rPr lang="cs-CZ" smtClean="0"/>
              <a:t>‹#›</a:t>
            </a:fld>
            <a:endParaRPr lang="cs-CZ"/>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p:txBody>
          <a:bodyPr/>
          <a:lstStyle/>
          <a:p>
            <a:fld id="{EB5DE840-BFCF-431C-B9DE-34C36188C1AD}" type="slidenum">
              <a:rPr lang="cs-CZ" smtClean="0"/>
              <a:t>‹#›</a:t>
            </a:fld>
            <a:endParaRPr lang="cs-CZ"/>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p:txBody>
          <a:bodyPr/>
          <a:lstStyle/>
          <a:p>
            <a:fld id="{EB5DE840-BFCF-431C-B9DE-34C36188C1AD}" type="slidenum">
              <a:rPr lang="cs-CZ" smtClean="0"/>
              <a:t>‹#›</a:t>
            </a:fld>
            <a:endParaRPr lang="cs-CZ"/>
          </a:p>
        </p:txBody>
      </p:sp>
    </p:spTree>
    <p:extLst>
      <p:ext uri="{BB962C8B-B14F-4D97-AF65-F5344CB8AC3E}">
        <p14:creationId xmlns:p14="http://schemas.microsoft.com/office/powerpoint/2010/main" val="864438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va obsahy_podtitul">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smtClean="0"/>
              <a:t>Klepnutím lze upravit styl předlohy nadpisů.</a:t>
            </a:r>
            <a:endParaRPr lang="cs-CZ" dirty="0"/>
          </a:p>
        </p:txBody>
      </p:sp>
      <p:sp>
        <p:nvSpPr>
          <p:cNvPr id="3" name="Zástupný symbol pro obsah 2"/>
          <p:cNvSpPr>
            <a:spLocks noGrp="1"/>
          </p:cNvSpPr>
          <p:nvPr>
            <p:ph sz="half" idx="1"/>
          </p:nvPr>
        </p:nvSpPr>
        <p:spPr>
          <a:xfrm>
            <a:off x="457200" y="1916831"/>
            <a:ext cx="4038600" cy="4176465"/>
          </a:xfrm>
        </p:spPr>
        <p:txBody>
          <a:bodyPr/>
          <a:lstStyle>
            <a:lvl1pPr>
              <a:buClr>
                <a:srgbClr val="B2BC00"/>
              </a:buClr>
              <a:buSzPct val="120000"/>
              <a:defRPr sz="2200"/>
            </a:lvl1pPr>
            <a:lvl2pPr>
              <a:buClr>
                <a:srgbClr val="B2BC00"/>
              </a:buClr>
              <a:defRPr sz="2000"/>
            </a:lvl2pPr>
            <a:lvl3pPr>
              <a:buClr>
                <a:srgbClr val="B2BC00"/>
              </a:buClr>
              <a:defRPr sz="2000"/>
            </a:lvl3pPr>
            <a:lvl4pPr>
              <a:buClr>
                <a:srgbClr val="B2BC00"/>
              </a:buClr>
              <a:defRPr sz="2000"/>
            </a:lvl4pPr>
            <a:lvl5pPr>
              <a:buClr>
                <a:srgbClr val="B2BC00"/>
              </a:buClr>
              <a:defRPr sz="20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4648200" y="1916831"/>
            <a:ext cx="4038600" cy="4176465"/>
          </a:xfrm>
        </p:spPr>
        <p:txBody>
          <a:bodyPr/>
          <a:lstStyle>
            <a:lvl1pPr>
              <a:defRPr lang="cs-CZ" sz="22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indent="-228600" algn="l" defTabSz="914400" rtl="0" eaLnBrk="1" latinLnBrk="0" hangingPunct="1">
              <a:spcBef>
                <a:spcPct val="20000"/>
              </a:spcBef>
              <a:buClr>
                <a:srgbClr val="B2BC00"/>
              </a:buClr>
              <a:buFont typeface="Arial" pitchFamily="34" charset="0"/>
              <a:buChar char="•"/>
              <a:defRPr lang="cs-CZ" sz="2000" kern="1200" smtClean="0">
                <a:solidFill>
                  <a:schemeClr val="tx1"/>
                </a:solidFill>
                <a:latin typeface="Arial" pitchFamily="34" charset="0"/>
                <a:ea typeface="+mn-ea"/>
                <a:cs typeface="Arial" pitchFamily="34" charset="0"/>
              </a:defRPr>
            </a:lvl3pPr>
            <a:lvl4pPr indent="-228600" algn="l" defTabSz="914400" rtl="0" eaLnBrk="1" latinLnBrk="0" hangingPunct="1">
              <a:spcBef>
                <a:spcPct val="20000"/>
              </a:spcBef>
              <a:buClr>
                <a:srgbClr val="B2BC00"/>
              </a:buClr>
              <a:buFont typeface="Arial" pitchFamily="34" charset="0"/>
              <a:buChar char="•"/>
              <a:defRPr lang="cs-CZ" sz="2000" kern="1200" smtClean="0">
                <a:solidFill>
                  <a:schemeClr val="tx1"/>
                </a:solidFill>
                <a:latin typeface="Arial" pitchFamily="34" charset="0"/>
                <a:ea typeface="+mn-ea"/>
                <a:cs typeface="Arial" pitchFamily="34" charset="0"/>
              </a:defRPr>
            </a:lvl4pPr>
            <a:lvl5pPr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5pPr>
            <a:lvl6pPr>
              <a:defRPr sz="1800"/>
            </a:lvl6pPr>
            <a:lvl7pPr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7pPr>
            <a:lvl8pPr>
              <a:defRPr sz="1800"/>
            </a:lvl8pPr>
            <a:lvl9pPr indent="-228600" algn="l" defTabSz="914400" rtl="0" eaLnBrk="1" latinLnBrk="0" hangingPunct="1">
              <a:spcBef>
                <a:spcPct val="20000"/>
              </a:spcBef>
              <a:buClr>
                <a:srgbClr val="B2BC00"/>
              </a:buClr>
              <a:buFont typeface="Arial" pitchFamily="34" charset="0"/>
              <a:buChar char="•"/>
              <a:defRPr lang="cs-CZ" sz="2000" kern="1200" dirty="0">
                <a:solidFill>
                  <a:schemeClr val="tx1"/>
                </a:solidFill>
                <a:latin typeface="Arial" pitchFamily="34" charset="0"/>
                <a:ea typeface="+mn-ea"/>
                <a:cs typeface="Arial" pitchFamily="34" charset="0"/>
              </a:defRPr>
            </a:lvl9pPr>
          </a:lstStyle>
          <a:p>
            <a:pPr marL="342900" lvl="0" indent="-342900" algn="l" defTabSz="914400" rtl="0" eaLnBrk="1" latinLnBrk="0" hangingPunct="1">
              <a:spcBef>
                <a:spcPct val="20000"/>
              </a:spcBef>
              <a:buClr>
                <a:srgbClr val="B2BC00"/>
              </a:buClr>
              <a:buSzPct val="120000"/>
              <a:buFont typeface="Arial" pitchFamily="34" charset="0"/>
              <a:buChar char="•"/>
            </a:pPr>
            <a:r>
              <a:rPr lang="cs-CZ" smtClean="0"/>
              <a:t>Klepnutím lze upravit styly předlohy textu.</a:t>
            </a:r>
          </a:p>
          <a:p>
            <a:pPr marL="342900" lvl="1" indent="-342900" algn="l" defTabSz="914400" rtl="0" eaLnBrk="1" latinLnBrk="0" hangingPunct="1">
              <a:spcBef>
                <a:spcPct val="20000"/>
              </a:spcBef>
              <a:buClr>
                <a:srgbClr val="B2BC00"/>
              </a:buClr>
              <a:buSzPct val="120000"/>
              <a:buFont typeface="Arial" pitchFamily="34" charset="0"/>
              <a:buChar char="•"/>
            </a:pPr>
            <a:r>
              <a:rPr lang="cs-CZ" smtClean="0"/>
              <a:t>Druhá úroveň</a:t>
            </a:r>
          </a:p>
          <a:p>
            <a:pPr marL="342900" lvl="2" indent="-342900" algn="l" defTabSz="914400" rtl="0" eaLnBrk="1" latinLnBrk="0" hangingPunct="1">
              <a:spcBef>
                <a:spcPct val="20000"/>
              </a:spcBef>
              <a:buClr>
                <a:srgbClr val="B2BC00"/>
              </a:buClr>
              <a:buSzPct val="120000"/>
              <a:buFont typeface="Arial" pitchFamily="34" charset="0"/>
              <a:buChar char="•"/>
            </a:pPr>
            <a:r>
              <a:rPr lang="cs-CZ" smtClean="0"/>
              <a:t>Třetí úroveň</a:t>
            </a:r>
          </a:p>
          <a:p>
            <a:pPr marL="342900" lvl="3" indent="-342900" algn="l" defTabSz="914400" rtl="0" eaLnBrk="1" latinLnBrk="0" hangingPunct="1">
              <a:spcBef>
                <a:spcPct val="20000"/>
              </a:spcBef>
              <a:buClr>
                <a:srgbClr val="B2BC00"/>
              </a:buClr>
              <a:buSzPct val="120000"/>
              <a:buFont typeface="Arial" pitchFamily="34" charset="0"/>
              <a:buChar char="•"/>
            </a:pPr>
            <a:r>
              <a:rPr lang="cs-CZ" smtClean="0"/>
              <a:t>Čtvrtá úroveň</a:t>
            </a:r>
          </a:p>
          <a:p>
            <a:pPr marL="342900" lvl="4" indent="-342900" algn="l" defTabSz="914400" rtl="0" eaLnBrk="1" latinLnBrk="0" hangingPunct="1">
              <a:spcBef>
                <a:spcPct val="20000"/>
              </a:spcBef>
              <a:buClr>
                <a:srgbClr val="B2BC00"/>
              </a:buClr>
              <a:buSzPct val="120000"/>
              <a:buFont typeface="Arial" pitchFamily="34" charset="0"/>
              <a:buChar char="•"/>
            </a:pPr>
            <a:r>
              <a:rPr lang="cs-CZ" smtClean="0"/>
              <a:t>Pátá úroveň</a:t>
            </a:r>
            <a:endParaRPr lang="cs-CZ" dirty="0"/>
          </a:p>
        </p:txBody>
      </p:sp>
      <p:sp>
        <p:nvSpPr>
          <p:cNvPr id="5" name="Zástupný symbol pro datum 4"/>
          <p:cNvSpPr>
            <a:spLocks noGrp="1"/>
          </p:cNvSpPr>
          <p:nvPr>
            <p:ph type="dt" sz="half" idx="10"/>
          </p:nvPr>
        </p:nvSpPr>
        <p:spPr/>
        <p:txBody>
          <a:bodyPr/>
          <a:lstStyle/>
          <a:p>
            <a:fld id="{DBE867DD-55C7-45E6-B42D-3875E50F70CC}" type="datetimeFigureOut">
              <a:rPr lang="cs-CZ" smtClean="0"/>
              <a:t>22. 8. 2016</a:t>
            </a:fld>
            <a:endParaRPr lang="cs-CZ"/>
          </a:p>
        </p:txBody>
      </p:sp>
      <p:sp>
        <p:nvSpPr>
          <p:cNvPr id="7" name="Zástupný symbol pro číslo snímku 6"/>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9" name="Zástupný symbol pro text 8"/>
          <p:cNvSpPr>
            <a:spLocks noGrp="1"/>
          </p:cNvSpPr>
          <p:nvPr>
            <p:ph type="body" sz="quarter" idx="13"/>
          </p:nvPr>
        </p:nvSpPr>
        <p:spPr>
          <a:xfrm>
            <a:off x="468313" y="1340767"/>
            <a:ext cx="8208143" cy="432049"/>
          </a:xfrm>
        </p:spPr>
        <p:txBody>
          <a:bodyPr>
            <a:normAutofit/>
          </a:bodyPr>
          <a:lstStyle>
            <a:lvl1pPr>
              <a:buNone/>
              <a:defRPr sz="2400">
                <a:solidFill>
                  <a:schemeClr val="tx1">
                    <a:lumMod val="50000"/>
                    <a:lumOff val="50000"/>
                  </a:schemeClr>
                </a:solidFill>
              </a:defRPr>
            </a:lvl1pPr>
          </a:lstStyle>
          <a:p>
            <a:pPr lvl="0"/>
            <a:r>
              <a:rPr lang="cs-CZ" smtClean="0"/>
              <a:t>Klepnutím lze upravit styly předlohy textu.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va obsahy_bez">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smtClean="0"/>
              <a:t>Klepnutím lze upravit styl předlohy nadpisů.</a:t>
            </a:r>
            <a:endParaRPr lang="cs-CZ" dirty="0"/>
          </a:p>
        </p:txBody>
      </p:sp>
      <p:sp>
        <p:nvSpPr>
          <p:cNvPr id="3" name="Zástupný symbol pro obsah 2"/>
          <p:cNvSpPr>
            <a:spLocks noGrp="1"/>
          </p:cNvSpPr>
          <p:nvPr>
            <p:ph sz="half" idx="1"/>
          </p:nvPr>
        </p:nvSpPr>
        <p:spPr>
          <a:xfrm>
            <a:off x="457200" y="1340769"/>
            <a:ext cx="4038600" cy="4752528"/>
          </a:xfrm>
        </p:spPr>
        <p:txBody>
          <a:bodyPr/>
          <a:lstStyle>
            <a:lvl1pPr>
              <a:buClr>
                <a:srgbClr val="B2BC00"/>
              </a:buClr>
              <a:buSzPct val="120000"/>
              <a:defRPr sz="2200"/>
            </a:lvl1pPr>
            <a:lvl2pPr>
              <a:buClr>
                <a:srgbClr val="B2BC00"/>
              </a:buClr>
              <a:defRPr sz="2000"/>
            </a:lvl2pPr>
            <a:lvl3pPr>
              <a:buClr>
                <a:srgbClr val="B2BC00"/>
              </a:buClr>
              <a:defRPr sz="2000"/>
            </a:lvl3pPr>
            <a:lvl4pPr>
              <a:buClr>
                <a:srgbClr val="B2BC00"/>
              </a:buClr>
              <a:defRPr sz="2000"/>
            </a:lvl4pPr>
            <a:lvl5pPr>
              <a:buClr>
                <a:srgbClr val="B2BC00"/>
              </a:buClr>
              <a:defRPr sz="20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4648200" y="1340768"/>
            <a:ext cx="4038600" cy="4752529"/>
          </a:xfrm>
        </p:spPr>
        <p:txBody>
          <a:bodyPr/>
          <a:lstStyle>
            <a:lvl1pPr>
              <a:defRPr lang="cs-CZ" sz="22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indent="-228600" algn="l" defTabSz="914400" rtl="0" eaLnBrk="1" latinLnBrk="0" hangingPunct="1">
              <a:spcBef>
                <a:spcPct val="20000"/>
              </a:spcBef>
              <a:buClr>
                <a:srgbClr val="B2BC00"/>
              </a:buClr>
              <a:buFont typeface="Arial" pitchFamily="34" charset="0"/>
              <a:buChar char="•"/>
              <a:defRPr lang="cs-CZ" sz="2000" kern="1200" smtClean="0">
                <a:solidFill>
                  <a:schemeClr val="tx1"/>
                </a:solidFill>
                <a:latin typeface="Arial" pitchFamily="34" charset="0"/>
                <a:ea typeface="+mn-ea"/>
                <a:cs typeface="Arial" pitchFamily="34" charset="0"/>
              </a:defRPr>
            </a:lvl3pPr>
            <a:lvl4pPr indent="-228600" algn="l" defTabSz="914400" rtl="0" eaLnBrk="1" latinLnBrk="0" hangingPunct="1">
              <a:spcBef>
                <a:spcPct val="20000"/>
              </a:spcBef>
              <a:buClr>
                <a:srgbClr val="B2BC00"/>
              </a:buClr>
              <a:buFont typeface="Arial" pitchFamily="34" charset="0"/>
              <a:buChar char="•"/>
              <a:defRPr lang="cs-CZ" sz="2000" kern="1200" smtClean="0">
                <a:solidFill>
                  <a:schemeClr val="tx1"/>
                </a:solidFill>
                <a:latin typeface="Arial" pitchFamily="34" charset="0"/>
                <a:ea typeface="+mn-ea"/>
                <a:cs typeface="Arial" pitchFamily="34" charset="0"/>
              </a:defRPr>
            </a:lvl4pPr>
            <a:lvl5pPr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5pPr>
            <a:lvl6pPr>
              <a:defRPr sz="1800"/>
            </a:lvl6pPr>
            <a:lvl7pPr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7pPr>
            <a:lvl8pPr>
              <a:defRPr sz="1800"/>
            </a:lvl8pPr>
            <a:lvl9pPr indent="-228600" algn="l" defTabSz="914400" rtl="0" eaLnBrk="1" latinLnBrk="0" hangingPunct="1">
              <a:spcBef>
                <a:spcPct val="20000"/>
              </a:spcBef>
              <a:buClr>
                <a:srgbClr val="B2BC00"/>
              </a:buClr>
              <a:buFont typeface="Arial" pitchFamily="34" charset="0"/>
              <a:buChar char="•"/>
              <a:defRPr lang="cs-CZ" sz="2000" kern="1200" dirty="0">
                <a:solidFill>
                  <a:schemeClr val="tx1"/>
                </a:solidFill>
                <a:latin typeface="Arial" pitchFamily="34" charset="0"/>
                <a:ea typeface="+mn-ea"/>
                <a:cs typeface="Arial" pitchFamily="34" charset="0"/>
              </a:defRPr>
            </a:lvl9pPr>
          </a:lstStyle>
          <a:p>
            <a:pPr marL="342900" lvl="0" indent="-342900" algn="l" defTabSz="914400" rtl="0" eaLnBrk="1" latinLnBrk="0" hangingPunct="1">
              <a:spcBef>
                <a:spcPct val="20000"/>
              </a:spcBef>
              <a:buClr>
                <a:srgbClr val="B2BC00"/>
              </a:buClr>
              <a:buSzPct val="120000"/>
              <a:buFont typeface="Arial" pitchFamily="34" charset="0"/>
              <a:buChar char="•"/>
            </a:pPr>
            <a:r>
              <a:rPr lang="cs-CZ" smtClean="0"/>
              <a:t>Klepnutím lze upravit styly předlohy textu.</a:t>
            </a:r>
          </a:p>
          <a:p>
            <a:pPr marL="342900" lvl="1" indent="-342900" algn="l" defTabSz="914400" rtl="0" eaLnBrk="1" latinLnBrk="0" hangingPunct="1">
              <a:spcBef>
                <a:spcPct val="20000"/>
              </a:spcBef>
              <a:buClr>
                <a:srgbClr val="B2BC00"/>
              </a:buClr>
              <a:buSzPct val="120000"/>
              <a:buFont typeface="Arial" pitchFamily="34" charset="0"/>
              <a:buChar char="•"/>
            </a:pPr>
            <a:r>
              <a:rPr lang="cs-CZ" smtClean="0"/>
              <a:t>Druhá úroveň</a:t>
            </a:r>
          </a:p>
          <a:p>
            <a:pPr marL="342900" lvl="2" indent="-342900" algn="l" defTabSz="914400" rtl="0" eaLnBrk="1" latinLnBrk="0" hangingPunct="1">
              <a:spcBef>
                <a:spcPct val="20000"/>
              </a:spcBef>
              <a:buClr>
                <a:srgbClr val="B2BC00"/>
              </a:buClr>
              <a:buSzPct val="120000"/>
              <a:buFont typeface="Arial" pitchFamily="34" charset="0"/>
              <a:buChar char="•"/>
            </a:pPr>
            <a:r>
              <a:rPr lang="cs-CZ" smtClean="0"/>
              <a:t>Třetí úroveň</a:t>
            </a:r>
          </a:p>
          <a:p>
            <a:pPr marL="342900" lvl="3" indent="-342900" algn="l" defTabSz="914400" rtl="0" eaLnBrk="1" latinLnBrk="0" hangingPunct="1">
              <a:spcBef>
                <a:spcPct val="20000"/>
              </a:spcBef>
              <a:buClr>
                <a:srgbClr val="B2BC00"/>
              </a:buClr>
              <a:buSzPct val="120000"/>
              <a:buFont typeface="Arial" pitchFamily="34" charset="0"/>
              <a:buChar char="•"/>
            </a:pPr>
            <a:r>
              <a:rPr lang="cs-CZ" smtClean="0"/>
              <a:t>Čtvrtá úroveň</a:t>
            </a:r>
          </a:p>
          <a:p>
            <a:pPr marL="342900" lvl="4" indent="-342900" algn="l" defTabSz="914400" rtl="0" eaLnBrk="1" latinLnBrk="0" hangingPunct="1">
              <a:spcBef>
                <a:spcPct val="20000"/>
              </a:spcBef>
              <a:buClr>
                <a:srgbClr val="B2BC00"/>
              </a:buClr>
              <a:buSzPct val="120000"/>
              <a:buFont typeface="Arial" pitchFamily="34" charset="0"/>
              <a:buChar char="•"/>
            </a:pPr>
            <a:r>
              <a:rPr lang="cs-CZ" smtClean="0"/>
              <a:t>Pátá úroveň</a:t>
            </a:r>
            <a:endParaRPr lang="cs-CZ" dirty="0"/>
          </a:p>
        </p:txBody>
      </p:sp>
      <p:sp>
        <p:nvSpPr>
          <p:cNvPr id="5" name="Zástupný symbol pro datum 4"/>
          <p:cNvSpPr>
            <a:spLocks noGrp="1"/>
          </p:cNvSpPr>
          <p:nvPr>
            <p:ph type="dt" sz="half" idx="10"/>
          </p:nvPr>
        </p:nvSpPr>
        <p:spPr/>
        <p:txBody>
          <a:bodyPr/>
          <a:lstStyle/>
          <a:p>
            <a:fld id="{DBE867DD-55C7-45E6-B42D-3875E50F70CC}" type="datetimeFigureOut">
              <a:rPr lang="cs-CZ" smtClean="0"/>
              <a:t>22. 8. 2016</a:t>
            </a:fld>
            <a:endParaRPr lang="cs-CZ"/>
          </a:p>
        </p:txBody>
      </p:sp>
      <p:sp>
        <p:nvSpPr>
          <p:cNvPr id="7" name="Zástupný symbol pro číslo snímku 6"/>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ouze nadpis_podtitul">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číslo snímku 4"/>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7" name="Zástupný symbol pro text 6"/>
          <p:cNvSpPr>
            <a:spLocks noGrp="1"/>
          </p:cNvSpPr>
          <p:nvPr>
            <p:ph type="body" sz="quarter" idx="13"/>
          </p:nvPr>
        </p:nvSpPr>
        <p:spPr>
          <a:xfrm>
            <a:off x="467544" y="1556792"/>
            <a:ext cx="8207375" cy="432519"/>
          </a:xfrm>
        </p:spPr>
        <p:txBody>
          <a:bodyPr>
            <a:normAutofit/>
          </a:bodyPr>
          <a:lstStyle>
            <a:lvl1pPr>
              <a:buNone/>
              <a:defRPr sz="2400">
                <a:solidFill>
                  <a:schemeClr val="tx1">
                    <a:lumMod val="50000"/>
                    <a:lumOff val="50000"/>
                  </a:schemeClr>
                </a:solidFill>
              </a:defRPr>
            </a:lvl1pPr>
          </a:lstStyle>
          <a:p>
            <a:pPr lvl="0"/>
            <a:r>
              <a:rPr lang="cs-CZ" smtClean="0"/>
              <a:t>Klepnutím lze upravit styly předlohy textu.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ouze nadpis_bez">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číslo snímku 4"/>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brazek_podtitul">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číslo snímku 4"/>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7" name="Zástupný symbol pro text 6"/>
          <p:cNvSpPr>
            <a:spLocks noGrp="1"/>
          </p:cNvSpPr>
          <p:nvPr>
            <p:ph type="body" sz="quarter" idx="13"/>
          </p:nvPr>
        </p:nvSpPr>
        <p:spPr>
          <a:xfrm>
            <a:off x="467544" y="1556792"/>
            <a:ext cx="8207375" cy="432519"/>
          </a:xfrm>
        </p:spPr>
        <p:txBody>
          <a:bodyPr>
            <a:normAutofit/>
          </a:bodyPr>
          <a:lstStyle>
            <a:lvl1pPr>
              <a:buNone/>
              <a:defRPr sz="2400">
                <a:solidFill>
                  <a:schemeClr val="tx1">
                    <a:lumMod val="50000"/>
                    <a:lumOff val="50000"/>
                  </a:schemeClr>
                </a:solidFill>
              </a:defRPr>
            </a:lvl1pPr>
          </a:lstStyle>
          <a:p>
            <a:pPr lvl="0"/>
            <a:r>
              <a:rPr lang="cs-CZ" smtClean="0"/>
              <a:t>Klepnutím lze upravit styly předlohy textu.</a:t>
            </a:r>
          </a:p>
        </p:txBody>
      </p:sp>
      <p:sp>
        <p:nvSpPr>
          <p:cNvPr id="9" name="Zástupný symbol pro text 8"/>
          <p:cNvSpPr>
            <a:spLocks noGrp="1"/>
          </p:cNvSpPr>
          <p:nvPr>
            <p:ph type="body" sz="quarter" idx="14"/>
          </p:nvPr>
        </p:nvSpPr>
        <p:spPr>
          <a:xfrm>
            <a:off x="467544" y="2132857"/>
            <a:ext cx="8207375" cy="1224135"/>
          </a:xfrm>
        </p:spPr>
        <p:txBody>
          <a:bodyPr/>
          <a:lstStyle>
            <a:lvl1pPr>
              <a:buClr>
                <a:srgbClr val="B2BC00"/>
              </a:buClr>
              <a:buSzPct val="150000"/>
              <a:defRPr sz="2200"/>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Klepnutím lze upravit styly předlohy textu.</a:t>
            </a:r>
          </a:p>
          <a:p>
            <a:pPr lvl="1"/>
            <a:r>
              <a:rPr lang="cs-CZ" smtClean="0"/>
              <a:t>Druhá úroveň</a:t>
            </a:r>
          </a:p>
          <a:p>
            <a:pPr lvl="2"/>
            <a:r>
              <a:rPr lang="cs-CZ" smtClean="0"/>
              <a:t>Třetí úroveň</a:t>
            </a:r>
          </a:p>
        </p:txBody>
      </p:sp>
      <p:sp>
        <p:nvSpPr>
          <p:cNvPr id="11" name="Zástupný symbol pro obrázek 10"/>
          <p:cNvSpPr>
            <a:spLocks noGrp="1"/>
          </p:cNvSpPr>
          <p:nvPr>
            <p:ph type="pic" sz="quarter" idx="15"/>
          </p:nvPr>
        </p:nvSpPr>
        <p:spPr>
          <a:xfrm>
            <a:off x="468312" y="3501008"/>
            <a:ext cx="8208143" cy="2592288"/>
          </a:xfrm>
        </p:spPr>
        <p:txBody>
          <a:bodyPr/>
          <a:lstStyle/>
          <a:p>
            <a:r>
              <a:rPr lang="cs-CZ" smtClean="0"/>
              <a:t>Klepnutím na ikonu přidáte obrázek.</a:t>
            </a:r>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brazek_bez">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E867DD-55C7-45E6-B42D-3875E50F70CC}" type="datetimeFigureOut">
              <a:rPr lang="cs-CZ" smtClean="0"/>
              <a:t>22. 8. 2016</a:t>
            </a:fld>
            <a:endParaRPr lang="cs-CZ"/>
          </a:p>
        </p:txBody>
      </p:sp>
      <p:sp>
        <p:nvSpPr>
          <p:cNvPr id="5" name="Zástupný symbol pro číslo snímku 4"/>
          <p:cNvSpPr>
            <a:spLocks noGrp="1"/>
          </p:cNvSpPr>
          <p:nvPr>
            <p:ph type="sldNum" sz="quarter" idx="12"/>
          </p:nvPr>
        </p:nvSpPr>
        <p:spPr/>
        <p:txBody>
          <a:bodyPr/>
          <a:lstStyle>
            <a:lvl1pPr algn="ctr">
              <a:defRPr/>
            </a:lvl1pPr>
          </a:lstStyle>
          <a:p>
            <a:fld id="{EB5DE840-BFCF-431C-B9DE-34C36188C1AD}" type="slidenum">
              <a:rPr lang="cs-CZ" smtClean="0"/>
              <a:t>‹#›</a:t>
            </a:fld>
            <a:endParaRPr lang="cs-CZ"/>
          </a:p>
        </p:txBody>
      </p:sp>
      <p:sp>
        <p:nvSpPr>
          <p:cNvPr id="9" name="Zástupný symbol pro text 8"/>
          <p:cNvSpPr>
            <a:spLocks noGrp="1"/>
          </p:cNvSpPr>
          <p:nvPr>
            <p:ph type="body" sz="quarter" idx="14"/>
          </p:nvPr>
        </p:nvSpPr>
        <p:spPr>
          <a:xfrm>
            <a:off x="467544" y="1556793"/>
            <a:ext cx="8207375" cy="1800200"/>
          </a:xfrm>
        </p:spPr>
        <p:txBody>
          <a:bodyPr/>
          <a:lstStyle>
            <a:lvl1pPr>
              <a:buClr>
                <a:srgbClr val="B2BC00"/>
              </a:buClr>
              <a:buSzPct val="150000"/>
              <a:defRPr sz="2200"/>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Klepnutím lze upravit styly předlohy textu.</a:t>
            </a:r>
          </a:p>
          <a:p>
            <a:pPr lvl="1"/>
            <a:r>
              <a:rPr lang="cs-CZ" smtClean="0"/>
              <a:t>Druhá úroveň</a:t>
            </a:r>
          </a:p>
          <a:p>
            <a:pPr lvl="2"/>
            <a:r>
              <a:rPr lang="cs-CZ" smtClean="0"/>
              <a:t>Třetí úroveň</a:t>
            </a:r>
          </a:p>
        </p:txBody>
      </p:sp>
      <p:sp>
        <p:nvSpPr>
          <p:cNvPr id="11" name="Zástupný symbol pro obrázek 10"/>
          <p:cNvSpPr>
            <a:spLocks noGrp="1"/>
          </p:cNvSpPr>
          <p:nvPr>
            <p:ph type="pic" sz="quarter" idx="15"/>
          </p:nvPr>
        </p:nvSpPr>
        <p:spPr>
          <a:xfrm>
            <a:off x="468312" y="3501008"/>
            <a:ext cx="8208143" cy="2592288"/>
          </a:xfrm>
        </p:spPr>
        <p:txBody>
          <a:bodyPr/>
          <a:lstStyle/>
          <a:p>
            <a:r>
              <a:rPr lang="cs-CZ" smtClean="0"/>
              <a:t>Klepnutím na ikonu přidáte obrázek.</a:t>
            </a:r>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jpe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srcRect/>
          <a:tile tx="0" ty="0" sx="100000" sy="100000" flip="none" algn="tl"/>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dirty="0" smtClean="0"/>
              <a:t>Klepnutím lze upravit styl předlohy nadpisů.</a:t>
            </a:r>
            <a:endParaRPr lang="cs-CZ" dirty="0"/>
          </a:p>
        </p:txBody>
      </p:sp>
      <p:sp>
        <p:nvSpPr>
          <p:cNvPr id="3" name="Zástupný symbol pro text 2"/>
          <p:cNvSpPr>
            <a:spLocks noGrp="1"/>
          </p:cNvSpPr>
          <p:nvPr>
            <p:ph type="body" idx="1"/>
          </p:nvPr>
        </p:nvSpPr>
        <p:spPr>
          <a:xfrm>
            <a:off x="457200" y="1600201"/>
            <a:ext cx="8229600" cy="4493096"/>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Clr>
                <a:srgbClr val="B2BC00"/>
              </a:buClr>
              <a:buFont typeface="Arial" pitchFamily="34" charset="0"/>
              <a:buChar char="•"/>
            </a:pPr>
            <a:r>
              <a:rPr lang="cs-CZ" dirty="0" smtClean="0"/>
              <a:t>Klepnutím lze upravit styly předlohy textu.</a:t>
            </a:r>
          </a:p>
          <a:p>
            <a:pPr marL="742950" lvl="1" indent="-285750" algn="l" defTabSz="914400" rtl="0" eaLnBrk="1" latinLnBrk="0" hangingPunct="1">
              <a:spcBef>
                <a:spcPct val="20000"/>
              </a:spcBef>
              <a:buClr>
                <a:srgbClr val="B2BC00"/>
              </a:buClr>
              <a:buFont typeface="Arial" pitchFamily="34" charset="0"/>
              <a:buChar char="–"/>
            </a:pPr>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2"/>
          </p:nvPr>
        </p:nvSpPr>
        <p:spPr>
          <a:xfrm>
            <a:off x="3563888" y="6381328"/>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DBE867DD-55C7-45E6-B42D-3875E50F70CC}" type="datetimeFigureOut">
              <a:rPr lang="cs-CZ" smtClean="0"/>
              <a:t>22. 8. 2016</a:t>
            </a:fld>
            <a:endParaRPr lang="cs-CZ"/>
          </a:p>
        </p:txBody>
      </p:sp>
      <p:sp>
        <p:nvSpPr>
          <p:cNvPr id="6" name="Zástupný symbol pro číslo snímku 5"/>
          <p:cNvSpPr>
            <a:spLocks noGrp="1"/>
          </p:cNvSpPr>
          <p:nvPr>
            <p:ph type="sldNum" sz="quarter" idx="4"/>
          </p:nvPr>
        </p:nvSpPr>
        <p:spPr>
          <a:xfrm>
            <a:off x="467544" y="638132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5DE840-BFCF-431C-B9DE-34C36188C1AD}"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l" defTabSz="914400" rtl="0" eaLnBrk="1" latinLnBrk="0" hangingPunct="1">
        <a:spcBef>
          <a:spcPct val="0"/>
        </a:spcBef>
        <a:buNone/>
        <a:defRPr lang="cs-CZ" sz="3200" b="1" kern="1200" dirty="0" smtClean="0">
          <a:solidFill>
            <a:srgbClr val="B2BC00"/>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lang="cs-CZ" sz="2200" kern="1200" dirty="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cs-CZ" sz="2000" kern="1200" dirty="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srcRect/>
          <a:tile tx="0" ty="0" sx="100000" sy="100000" flip="none" algn="tl"/>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dirty="0" smtClean="0"/>
              <a:t>Klepnutím lze upravit styl předlohy nadpisů.</a:t>
            </a:r>
            <a:endParaRPr lang="cs-CZ" dirty="0"/>
          </a:p>
        </p:txBody>
      </p:sp>
      <p:sp>
        <p:nvSpPr>
          <p:cNvPr id="3" name="Zástupný symbol pro text 2"/>
          <p:cNvSpPr>
            <a:spLocks noGrp="1"/>
          </p:cNvSpPr>
          <p:nvPr>
            <p:ph type="body" idx="1"/>
          </p:nvPr>
        </p:nvSpPr>
        <p:spPr>
          <a:xfrm>
            <a:off x="457200" y="1600201"/>
            <a:ext cx="8229600" cy="4493096"/>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Clr>
                <a:srgbClr val="B2BC00"/>
              </a:buClr>
              <a:buFont typeface="Arial" pitchFamily="34" charset="0"/>
              <a:buChar char="•"/>
            </a:pPr>
            <a:r>
              <a:rPr lang="cs-CZ" dirty="0" smtClean="0"/>
              <a:t>Klepnutím lze upravit styly předlohy textu.</a:t>
            </a:r>
          </a:p>
          <a:p>
            <a:pPr marL="742950" lvl="1" indent="-285750" algn="l" defTabSz="914400" rtl="0" eaLnBrk="1" latinLnBrk="0" hangingPunct="1">
              <a:spcBef>
                <a:spcPct val="20000"/>
              </a:spcBef>
              <a:buClr>
                <a:srgbClr val="B2BC00"/>
              </a:buClr>
              <a:buFont typeface="Arial" pitchFamily="34" charset="0"/>
              <a:buChar char="–"/>
            </a:pPr>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2"/>
          </p:nvPr>
        </p:nvSpPr>
        <p:spPr>
          <a:xfrm>
            <a:off x="3563888" y="6381328"/>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DBE867DD-55C7-45E6-B42D-3875E50F70CC}" type="datetimeFigureOut">
              <a:rPr lang="cs-CZ" smtClean="0"/>
              <a:t>22. 8. 2016</a:t>
            </a:fld>
            <a:endParaRPr lang="cs-CZ"/>
          </a:p>
        </p:txBody>
      </p:sp>
      <p:sp>
        <p:nvSpPr>
          <p:cNvPr id="6" name="Zástupný symbol pro číslo snímku 5"/>
          <p:cNvSpPr>
            <a:spLocks noGrp="1"/>
          </p:cNvSpPr>
          <p:nvPr>
            <p:ph type="sldNum" sz="quarter" idx="4"/>
          </p:nvPr>
        </p:nvSpPr>
        <p:spPr>
          <a:xfrm>
            <a:off x="467544" y="638132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5DE840-BFCF-431C-B9DE-34C36188C1AD}"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l" defTabSz="914400" rtl="0" eaLnBrk="1" latinLnBrk="0" hangingPunct="1">
        <a:spcBef>
          <a:spcPct val="0"/>
        </a:spcBef>
        <a:buNone/>
        <a:defRPr lang="cs-CZ" sz="3200" b="1" kern="1200" dirty="0" smtClean="0">
          <a:solidFill>
            <a:srgbClr val="B2BC00"/>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lang="cs-CZ" sz="2200" kern="1200" dirty="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cs-CZ" sz="2000" kern="1200" dirty="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0.xml.rels><?xml version="1.0" encoding="UTF-8" standalone="yes"?>
<Relationships xmlns="http://schemas.openxmlformats.org/package/2006/relationships"><Relationship Id="rId2" Type="http://schemas.openxmlformats.org/officeDocument/2006/relationships/hyperlink" Target="mailto:josef.tabery@mze.cz" TargetMode="Externa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772816"/>
            <a:ext cx="7772400" cy="2088231"/>
          </a:xfrm>
        </p:spPr>
        <p:txBody>
          <a:bodyPr>
            <a:normAutofit fontScale="90000"/>
          </a:bodyPr>
          <a:lstStyle/>
          <a:p>
            <a:r>
              <a:rPr lang="cs-CZ" sz="2000" b="1" dirty="0"/>
              <a:t> </a:t>
            </a:r>
            <a:r>
              <a:rPr lang="cs-CZ" sz="2000" b="1" dirty="0" smtClean="0"/>
              <a:t/>
            </a:r>
            <a:br>
              <a:rPr lang="cs-CZ" sz="2000" b="1" dirty="0" smtClean="0"/>
            </a:br>
            <a:r>
              <a:rPr lang="cs-CZ" sz="2000" b="1" dirty="0" smtClean="0"/>
              <a:t/>
            </a:r>
            <a:br>
              <a:rPr lang="cs-CZ" sz="2000" b="1" dirty="0" smtClean="0"/>
            </a:br>
            <a:r>
              <a:rPr lang="cs-CZ" dirty="0"/>
              <a:t>Program rozvoje venkova ČR na období </a:t>
            </a:r>
            <a:r>
              <a:rPr lang="cs-CZ" dirty="0" smtClean="0"/>
              <a:t>2014 - 2020 </a:t>
            </a:r>
            <a:r>
              <a:rPr lang="cs-CZ" sz="3100" dirty="0"/>
              <a:t/>
            </a:r>
            <a:br>
              <a:rPr lang="cs-CZ" sz="3100" dirty="0"/>
            </a:br>
            <a:r>
              <a:rPr lang="cs-CZ" sz="3100" b="1" dirty="0"/>
              <a:t> </a:t>
            </a:r>
            <a:r>
              <a:rPr lang="cs-CZ" sz="3100" dirty="0"/>
              <a:t/>
            </a:r>
            <a:br>
              <a:rPr lang="cs-CZ" sz="3100" dirty="0"/>
            </a:br>
            <a:r>
              <a:rPr lang="cs-CZ" sz="2000" dirty="0" smtClean="0"/>
              <a:t/>
            </a:r>
            <a:br>
              <a:rPr lang="cs-CZ" sz="2000" dirty="0" smtClean="0"/>
            </a:br>
            <a:endParaRPr lang="cs-CZ" sz="2000" dirty="0"/>
          </a:p>
        </p:txBody>
      </p:sp>
      <p:sp>
        <p:nvSpPr>
          <p:cNvPr id="6" name="Zástupný symbol pro obsah 2"/>
          <p:cNvSpPr txBox="1">
            <a:spLocks/>
          </p:cNvSpPr>
          <p:nvPr/>
        </p:nvSpPr>
        <p:spPr>
          <a:xfrm>
            <a:off x="467544" y="3212976"/>
            <a:ext cx="8208912" cy="2952328"/>
          </a:xfrm>
          <a:prstGeom prst="rect">
            <a:avLst/>
          </a:prstGeom>
        </p:spPr>
        <p:txBody>
          <a:bodyPr vert="horz" lIns="91440" tIns="45720" rIns="91440" bIns="45720" rtlCol="0">
            <a:normAutofit fontScale="77500" lnSpcReduction="20000"/>
          </a:bodyPr>
          <a:lstStyle>
            <a:lvl1pPr marL="0" indent="0" algn="l" defTabSz="914400" rtl="0" eaLnBrk="1" latinLnBrk="0" hangingPunct="1">
              <a:spcBef>
                <a:spcPct val="20000"/>
              </a:spcBef>
              <a:buFont typeface="Arial" pitchFamily="34" charset="0"/>
              <a:buNone/>
              <a:defRPr lang="cs-CZ" sz="2800" kern="1200">
                <a:solidFill>
                  <a:schemeClr val="tx1">
                    <a:tint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lang="cs-CZ" sz="20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spcBef>
                <a:spcPct val="20000"/>
              </a:spcBef>
              <a:buClr>
                <a:srgbClr val="B2BC00"/>
              </a:buClr>
              <a:buFont typeface="Arial" pitchFamily="34" charset="0"/>
              <a:buNone/>
              <a:defRPr lang="cs-CZ" sz="20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spcBef>
                <a:spcPct val="20000"/>
              </a:spcBef>
              <a:buClr>
                <a:srgbClr val="B2BC00"/>
              </a:buClr>
              <a:buFont typeface="Arial" pitchFamily="34" charset="0"/>
              <a:buNone/>
              <a:defRPr lang="cs-CZ" sz="20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spcBef>
                <a:spcPct val="20000"/>
              </a:spcBef>
              <a:buClr>
                <a:srgbClr val="B2BC00"/>
              </a:buClr>
              <a:buFont typeface="Arial" pitchFamily="34" charset="0"/>
              <a:buNone/>
              <a:defRPr lang="cs-CZ"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cs-CZ" sz="1600" dirty="0" smtClean="0">
              <a:solidFill>
                <a:schemeClr val="tx1"/>
              </a:solidFill>
            </a:endParaRPr>
          </a:p>
          <a:p>
            <a:pPr algn="ctr"/>
            <a:endParaRPr lang="cs-CZ" sz="3800" b="1" dirty="0" smtClean="0">
              <a:solidFill>
                <a:schemeClr val="tx1"/>
              </a:solidFill>
            </a:endParaRPr>
          </a:p>
          <a:p>
            <a:pPr algn="ctr"/>
            <a:r>
              <a:rPr lang="cs-CZ" sz="3800" b="1" dirty="0" smtClean="0">
                <a:solidFill>
                  <a:schemeClr val="tx1"/>
                </a:solidFill>
              </a:rPr>
              <a:t>3.   K O L O   P Ř Í J M U   Ž Á D O S T Í</a:t>
            </a:r>
          </a:p>
          <a:p>
            <a:pPr algn="ctr"/>
            <a:endParaRPr lang="cs-CZ" sz="3800" dirty="0" smtClean="0">
              <a:solidFill>
                <a:schemeClr val="tx1"/>
              </a:solidFill>
            </a:endParaRPr>
          </a:p>
          <a:p>
            <a:pPr algn="ctr"/>
            <a:r>
              <a:rPr lang="cs-CZ" sz="3800" b="1" dirty="0" smtClean="0">
                <a:solidFill>
                  <a:schemeClr val="tx1"/>
                </a:solidFill>
              </a:rPr>
              <a:t>11. října 2016 </a:t>
            </a:r>
            <a:r>
              <a:rPr lang="cs-CZ" sz="3800" dirty="0" smtClean="0">
                <a:solidFill>
                  <a:schemeClr val="tx1"/>
                </a:solidFill>
              </a:rPr>
              <a:t>od 8:00 </a:t>
            </a:r>
            <a:r>
              <a:rPr lang="cs-CZ" sz="3800" b="1" dirty="0" smtClean="0">
                <a:solidFill>
                  <a:schemeClr val="tx1"/>
                </a:solidFill>
              </a:rPr>
              <a:t>– 31. října 2016 </a:t>
            </a:r>
            <a:r>
              <a:rPr lang="cs-CZ" sz="3800" dirty="0" smtClean="0">
                <a:solidFill>
                  <a:schemeClr val="tx1"/>
                </a:solidFill>
              </a:rPr>
              <a:t>do 13:00</a:t>
            </a:r>
          </a:p>
          <a:p>
            <a:pPr algn="just"/>
            <a:endParaRPr lang="cs-CZ" sz="1600" dirty="0" smtClean="0">
              <a:solidFill>
                <a:schemeClr val="tx1"/>
              </a:solidFill>
            </a:endParaRPr>
          </a:p>
          <a:p>
            <a:pPr algn="just"/>
            <a:endParaRPr lang="cs-CZ" sz="1600" dirty="0" smtClean="0">
              <a:solidFill>
                <a:schemeClr val="tx1"/>
              </a:solidFill>
            </a:endParaRPr>
          </a:p>
          <a:p>
            <a:pPr algn="just"/>
            <a:r>
              <a:rPr lang="cs-CZ" sz="1600" dirty="0" smtClean="0">
                <a:solidFill>
                  <a:schemeClr val="tx1"/>
                </a:solidFill>
              </a:rPr>
              <a:t> </a:t>
            </a:r>
          </a:p>
          <a:p>
            <a:pPr algn="just"/>
            <a:endParaRPr lang="cs-CZ" sz="1800" dirty="0" smtClean="0">
              <a:solidFill>
                <a:schemeClr val="tx1"/>
              </a:solidFill>
            </a:endParaRPr>
          </a:p>
          <a:p>
            <a:pPr algn="just"/>
            <a:endParaRPr lang="cs-CZ" sz="1800" dirty="0" smtClean="0">
              <a:solidFill>
                <a:schemeClr val="tx1"/>
              </a:solidFill>
            </a:endParaRPr>
          </a:p>
          <a:p>
            <a:pPr algn="just"/>
            <a:endParaRPr lang="cs-CZ" sz="1400" dirty="0" smtClean="0">
              <a:solidFill>
                <a:schemeClr val="tx1"/>
              </a:solidFill>
            </a:endParaRPr>
          </a:p>
        </p:txBody>
      </p:sp>
      <p:pic>
        <p:nvPicPr>
          <p:cNvPr id="7" name="Obrázek 9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042" y="299833"/>
            <a:ext cx="4379323" cy="1174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PRV_logo"/>
          <p:cNvPicPr>
            <a:picLocks noChangeAspect="1" noChangeArrowheads="1"/>
          </p:cNvPicPr>
          <p:nvPr/>
        </p:nvPicPr>
        <p:blipFill>
          <a:blip r:embed="rId4" cstate="print"/>
          <a:srcRect/>
          <a:stretch>
            <a:fillRect/>
          </a:stretch>
        </p:blipFill>
        <p:spPr bwMode="auto">
          <a:xfrm>
            <a:off x="5734001" y="382782"/>
            <a:ext cx="2565400" cy="1008112"/>
          </a:xfrm>
          <a:prstGeom prst="rect">
            <a:avLst/>
          </a:prstGeom>
          <a:noFill/>
          <a:ln w="9525">
            <a:noFill/>
            <a:miter lim="800000"/>
            <a:headEnd/>
            <a:tailEnd/>
          </a:ln>
        </p:spPr>
      </p:pic>
    </p:spTree>
    <p:extLst>
      <p:ext uri="{BB962C8B-B14F-4D97-AF65-F5344CB8AC3E}">
        <p14:creationId xmlns:p14="http://schemas.microsoft.com/office/powerpoint/2010/main" val="50548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3528" y="1124744"/>
            <a:ext cx="8280920" cy="1800200"/>
          </a:xfrm>
        </p:spPr>
        <p:txBody>
          <a:bodyPr>
            <a:normAutofit/>
          </a:bodyPr>
          <a:lstStyle/>
          <a:p>
            <a:r>
              <a:rPr lang="cs-CZ" sz="3600" dirty="0"/>
              <a:t>Operace 4.1.1 Investice do zemědělských podniků</a:t>
            </a:r>
            <a:br>
              <a:rPr lang="cs-CZ" sz="3600" dirty="0"/>
            </a:br>
            <a:endParaRPr lang="cs-CZ" sz="3600" dirty="0"/>
          </a:p>
        </p:txBody>
      </p:sp>
      <p:sp>
        <p:nvSpPr>
          <p:cNvPr id="4" name="Podnadpis 3"/>
          <p:cNvSpPr>
            <a:spLocks noGrp="1"/>
          </p:cNvSpPr>
          <p:nvPr>
            <p:ph type="subTitle" idx="1"/>
          </p:nvPr>
        </p:nvSpPr>
        <p:spPr>
          <a:xfrm>
            <a:off x="827584" y="2924944"/>
            <a:ext cx="7488832" cy="2952328"/>
          </a:xfrm>
        </p:spPr>
        <p:txBody>
          <a:bodyPr>
            <a:noAutofit/>
          </a:bodyPr>
          <a:lstStyle/>
          <a:p>
            <a:pPr algn="ctr"/>
            <a:r>
              <a:rPr lang="cs-CZ" sz="2000" dirty="0" smtClean="0">
                <a:solidFill>
                  <a:schemeClr val="tx1"/>
                </a:solidFill>
              </a:rPr>
              <a:t>   </a:t>
            </a:r>
          </a:p>
          <a:p>
            <a:pPr algn="ctr"/>
            <a:r>
              <a:rPr lang="cs-CZ" sz="2400" dirty="0" smtClean="0">
                <a:solidFill>
                  <a:schemeClr val="tx1"/>
                </a:solidFill>
              </a:rPr>
              <a:t>Celková alokace na operaci:	11,88 mld. Kč</a:t>
            </a:r>
          </a:p>
          <a:p>
            <a:pPr algn="ctr"/>
            <a:r>
              <a:rPr lang="cs-CZ" sz="2400" b="1" dirty="0" smtClean="0">
                <a:solidFill>
                  <a:schemeClr val="tx1"/>
                </a:solidFill>
              </a:rPr>
              <a:t>Alokace</a:t>
            </a:r>
            <a:r>
              <a:rPr lang="cs-CZ" sz="2400" dirty="0" smtClean="0">
                <a:solidFill>
                  <a:schemeClr val="tx1"/>
                </a:solidFill>
              </a:rPr>
              <a:t> </a:t>
            </a:r>
            <a:r>
              <a:rPr lang="cs-CZ" sz="2400" b="1" dirty="0" smtClean="0">
                <a:solidFill>
                  <a:schemeClr val="tx1"/>
                </a:solidFill>
              </a:rPr>
              <a:t>pro 3. kolo:		2,55 mld. Kč</a:t>
            </a:r>
            <a:endParaRPr lang="cs-CZ" sz="2400" b="1" dirty="0">
              <a:solidFill>
                <a:schemeClr val="tx1"/>
              </a:solidFill>
            </a:endParaRPr>
          </a:p>
        </p:txBody>
      </p:sp>
    </p:spTree>
    <p:extLst>
      <p:ext uri="{BB962C8B-B14F-4D97-AF65-F5344CB8AC3E}">
        <p14:creationId xmlns:p14="http://schemas.microsoft.com/office/powerpoint/2010/main" val="738010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8415" y="274638"/>
            <a:ext cx="8064895" cy="1210146"/>
          </a:xfrm>
        </p:spPr>
        <p:txBody>
          <a:bodyPr>
            <a:normAutofit/>
          </a:bodyPr>
          <a:lstStyle/>
          <a:p>
            <a:pPr algn="ctr"/>
            <a:r>
              <a:rPr lang="cs-CZ" sz="2800" dirty="0"/>
              <a:t>Operace </a:t>
            </a:r>
            <a:r>
              <a:rPr lang="cs-CZ" sz="2800" dirty="0" smtClean="0"/>
              <a:t>4.1.1</a:t>
            </a:r>
            <a:br>
              <a:rPr lang="cs-CZ" sz="2800" dirty="0" smtClean="0"/>
            </a:br>
            <a:r>
              <a:rPr lang="cs-CZ" sz="2800" dirty="0"/>
              <a:t>Záměry </a:t>
            </a:r>
            <a:r>
              <a:rPr lang="cs-CZ" sz="2800" dirty="0" smtClean="0"/>
              <a:t>operace</a:t>
            </a:r>
            <a:endParaRPr lang="cs-CZ" sz="2800" dirty="0"/>
          </a:p>
        </p:txBody>
      </p:sp>
      <p:sp>
        <p:nvSpPr>
          <p:cNvPr id="3" name="Zástupný symbol pro obsah 2"/>
          <p:cNvSpPr>
            <a:spLocks noGrp="1"/>
          </p:cNvSpPr>
          <p:nvPr>
            <p:ph idx="1"/>
          </p:nvPr>
        </p:nvSpPr>
        <p:spPr>
          <a:xfrm>
            <a:off x="457200" y="1556792"/>
            <a:ext cx="8229600" cy="4824536"/>
          </a:xfrm>
        </p:spPr>
        <p:txBody>
          <a:bodyPr>
            <a:normAutofit lnSpcReduction="10000"/>
          </a:bodyPr>
          <a:lstStyle/>
          <a:p>
            <a:pPr marL="0" indent="0" algn="just">
              <a:buNone/>
            </a:pPr>
            <a:endParaRPr lang="cs-CZ" sz="1800" dirty="0" smtClean="0"/>
          </a:p>
          <a:p>
            <a:pPr marL="0" indent="0" algn="just">
              <a:buNone/>
            </a:pPr>
            <a:r>
              <a:rPr lang="cs-CZ" sz="1800" dirty="0"/>
              <a:t>Operace se dělí na záměry podle velikosti projektů, výměry obhospodařované půdy vedené v  LPIS ke dni 1. 8. 2016 a jednotlivých sektorů, jak je uvedeno níže v seznamu záměrů. </a:t>
            </a:r>
            <a:r>
              <a:rPr lang="cs-CZ" sz="1800" dirty="0" smtClean="0"/>
              <a:t>Na</a:t>
            </a:r>
            <a:r>
              <a:rPr lang="cs-CZ" sz="1800" dirty="0"/>
              <a:t> jeden sektor (skot, prasata, drůbež, ostatní, rostlinná výroba) a na jeden záměr může žadatel předložit jen jednu žádost o dotaci</a:t>
            </a:r>
            <a:r>
              <a:rPr lang="en-US" sz="1800" dirty="0"/>
              <a:t>. </a:t>
            </a:r>
            <a:r>
              <a:rPr lang="en-US" sz="1800" dirty="0">
                <a:solidFill>
                  <a:srgbClr val="FF0000"/>
                </a:solidFill>
              </a:rPr>
              <a:t>V rámci jednoho sektoru živočišné výroby může žadatel předložit Žádost o dotaci v záměru a) a zároveň v jednom ze záměrů c) – f) </a:t>
            </a:r>
            <a:r>
              <a:rPr lang="en-US" sz="1800" dirty="0" smtClean="0">
                <a:solidFill>
                  <a:srgbClr val="FF0000"/>
                </a:solidFill>
              </a:rPr>
              <a:t>nebo </a:t>
            </a:r>
            <a:r>
              <a:rPr lang="en-US" sz="1800" dirty="0">
                <a:solidFill>
                  <a:srgbClr val="FF0000"/>
                </a:solidFill>
              </a:rPr>
              <a:t>h) – </a:t>
            </a:r>
            <a:r>
              <a:rPr lang="en-US" sz="1800" dirty="0" smtClean="0">
                <a:solidFill>
                  <a:srgbClr val="FF0000"/>
                </a:solidFill>
              </a:rPr>
              <a:t>k</a:t>
            </a:r>
            <a:r>
              <a:rPr lang="en-US" sz="1800" dirty="0">
                <a:solidFill>
                  <a:srgbClr val="FF0000"/>
                </a:solidFill>
              </a:rPr>
              <a:t>), tj. maximálně 2 Žádosti na stejný sektor při zachování podmínky splnění funkčního celku. V rámci rostlinné výroby může žadatel předložit Žádost o dotaci v záměru b) a zároveň v záměru g) a/nebo l), tj. maximálně 3 Žádosti při zachování podmínky splnění funkčního celku.</a:t>
            </a:r>
            <a:r>
              <a:rPr lang="en-US" sz="1800" dirty="0"/>
              <a:t> V případě, že předmětem projektu je pouze nákup běžného zemědělského stroje, bude projekt zařazen do záměru a), resp. b) podle převažujícího využití pořizovaného stroje, které žadatel uvede do Žádosti o dotaci. V případě, že předmětem projektu je pouze peletovací zařízení na výrobu pelet určených pro spalování, bude projekt zařazen do záměru podle převažujícího zaměření podniku</a:t>
            </a:r>
            <a:r>
              <a:rPr lang="en-US" sz="1800" dirty="0" smtClean="0"/>
              <a:t>.</a:t>
            </a:r>
            <a:endParaRPr lang="cs-CZ" sz="1800" dirty="0" smtClean="0"/>
          </a:p>
          <a:p>
            <a:pPr marL="0" lvl="0" indent="0" algn="just">
              <a:buNone/>
            </a:pPr>
            <a:endParaRPr lang="cs-CZ" sz="1800" dirty="0" smtClean="0"/>
          </a:p>
          <a:p>
            <a:pPr marL="0" indent="0">
              <a:buNone/>
            </a:pPr>
            <a:r>
              <a:rPr lang="cs-CZ" sz="1600" dirty="0" smtClean="0"/>
              <a:t>			</a:t>
            </a:r>
          </a:p>
        </p:txBody>
      </p:sp>
      <p:sp>
        <p:nvSpPr>
          <p:cNvPr id="4" name="Obdélník 3"/>
          <p:cNvSpPr/>
          <p:nvPr/>
        </p:nvSpPr>
        <p:spPr>
          <a:xfrm>
            <a:off x="467542" y="913373"/>
            <a:ext cx="8320161" cy="1815882"/>
          </a:xfrm>
          <a:prstGeom prst="rect">
            <a:avLst/>
          </a:prstGeom>
        </p:spPr>
        <p:txBody>
          <a:bodyPr wrap="square">
            <a:spAutoFit/>
          </a:bodyPr>
          <a:lstStyle/>
          <a:p>
            <a:endParaRPr lang="cs-CZ" sz="2000" b="1" dirty="0" smtClean="0">
              <a:solidFill>
                <a:srgbClr val="B2BC00"/>
              </a:solidFill>
              <a:latin typeface="Arial" pitchFamily="34" charset="0"/>
              <a:ea typeface="+mj-ea"/>
              <a:cs typeface="Arial" pitchFamily="34" charset="0"/>
            </a:endParaRPr>
          </a:p>
          <a:p>
            <a:r>
              <a:rPr lang="cs-CZ" sz="2000" b="1" dirty="0" smtClean="0">
                <a:solidFill>
                  <a:srgbClr val="B2BC00"/>
                </a:solidFill>
                <a:latin typeface="Arial" pitchFamily="34" charset="0"/>
                <a:ea typeface="+mj-ea"/>
                <a:cs typeface="Arial" pitchFamily="34" charset="0"/>
              </a:rPr>
              <a:t> </a:t>
            </a:r>
          </a:p>
          <a:p>
            <a:endParaRPr lang="cs-CZ" dirty="0" smtClean="0"/>
          </a:p>
          <a:p>
            <a:endParaRPr lang="cs-CZ" dirty="0" smtClean="0"/>
          </a:p>
          <a:p>
            <a:endParaRPr lang="cs-CZ" dirty="0" smtClean="0"/>
          </a:p>
          <a:p>
            <a:endParaRPr lang="cs-CZ" dirty="0" smtClean="0"/>
          </a:p>
        </p:txBody>
      </p:sp>
    </p:spTree>
    <p:extLst>
      <p:ext uri="{BB962C8B-B14F-4D97-AF65-F5344CB8AC3E}">
        <p14:creationId xmlns:p14="http://schemas.microsoft.com/office/powerpoint/2010/main" val="998097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8415" y="274638"/>
            <a:ext cx="8064895" cy="778098"/>
          </a:xfrm>
        </p:spPr>
        <p:txBody>
          <a:bodyPr>
            <a:normAutofit fontScale="90000"/>
          </a:bodyPr>
          <a:lstStyle/>
          <a:p>
            <a:pPr algn="ctr"/>
            <a:r>
              <a:rPr lang="cs-CZ" sz="3100" dirty="0"/>
              <a:t>Operace </a:t>
            </a:r>
            <a:r>
              <a:rPr lang="cs-CZ" sz="3100" dirty="0" smtClean="0"/>
              <a:t>4.1.1</a:t>
            </a:r>
            <a:br>
              <a:rPr lang="cs-CZ" sz="3100" dirty="0" smtClean="0"/>
            </a:br>
            <a:r>
              <a:rPr lang="cs-CZ" sz="3100" dirty="0"/>
              <a:t>Seznam záměrů </a:t>
            </a:r>
            <a:r>
              <a:rPr lang="cs-CZ" sz="2000" dirty="0"/>
              <a:t/>
            </a:r>
            <a:br>
              <a:rPr lang="cs-CZ" sz="2000" dirty="0"/>
            </a:br>
            <a:endParaRPr lang="cs-CZ" sz="2000" dirty="0"/>
          </a:p>
        </p:txBody>
      </p:sp>
      <p:sp>
        <p:nvSpPr>
          <p:cNvPr id="3" name="Zástupný symbol pro obsah 2"/>
          <p:cNvSpPr>
            <a:spLocks noGrp="1"/>
          </p:cNvSpPr>
          <p:nvPr>
            <p:ph idx="1"/>
          </p:nvPr>
        </p:nvSpPr>
        <p:spPr>
          <a:xfrm>
            <a:off x="457200" y="1556792"/>
            <a:ext cx="8229600" cy="4824536"/>
          </a:xfrm>
        </p:spPr>
        <p:txBody>
          <a:bodyPr>
            <a:normAutofit/>
          </a:bodyPr>
          <a:lstStyle/>
          <a:p>
            <a:pPr marL="0" indent="0" algn="just">
              <a:buNone/>
            </a:pPr>
            <a:endParaRPr lang="cs-CZ" sz="1600" dirty="0" smtClean="0"/>
          </a:p>
          <a:p>
            <a:pPr marL="0" lvl="0" indent="0" algn="just">
              <a:buNone/>
            </a:pPr>
            <a:endParaRPr lang="cs-CZ" sz="1600" dirty="0" smtClean="0"/>
          </a:p>
          <a:p>
            <a:pPr marL="0" indent="0">
              <a:buNone/>
            </a:pPr>
            <a:r>
              <a:rPr lang="cs-CZ" sz="1600" dirty="0" smtClean="0"/>
              <a:t>			</a:t>
            </a:r>
          </a:p>
        </p:txBody>
      </p:sp>
      <p:sp>
        <p:nvSpPr>
          <p:cNvPr id="4" name="Obdélník 3"/>
          <p:cNvSpPr/>
          <p:nvPr/>
        </p:nvSpPr>
        <p:spPr>
          <a:xfrm>
            <a:off x="467542" y="913373"/>
            <a:ext cx="8320161" cy="5632311"/>
          </a:xfrm>
          <a:prstGeom prst="rect">
            <a:avLst/>
          </a:prstGeom>
        </p:spPr>
        <p:txBody>
          <a:bodyPr wrap="square">
            <a:spAutoFit/>
          </a:bodyPr>
          <a:lstStyle/>
          <a:p>
            <a:pPr algn="just"/>
            <a:r>
              <a:rPr lang="cs-CZ" dirty="0" smtClean="0">
                <a:latin typeface="Arial" panose="020B0604020202020204" pitchFamily="34" charset="0"/>
                <a:cs typeface="Arial" panose="020B0604020202020204" pitchFamily="34" charset="0"/>
              </a:rPr>
              <a:t>Níže </a:t>
            </a:r>
            <a:r>
              <a:rPr lang="cs-CZ" dirty="0">
                <a:latin typeface="Arial" panose="020B0604020202020204" pitchFamily="34" charset="0"/>
                <a:cs typeface="Arial" panose="020B0604020202020204" pitchFamily="34" charset="0"/>
              </a:rPr>
              <a:t>uvedené částky se stanovují ze způsobilých výdajů, ze kterých je stanovena dotace</a:t>
            </a:r>
            <a:r>
              <a:rPr lang="cs-CZ" dirty="0" smtClean="0">
                <a:latin typeface="Arial" panose="020B0604020202020204" pitchFamily="34" charset="0"/>
                <a:cs typeface="Arial" panose="020B0604020202020204" pitchFamily="34" charset="0"/>
              </a:rPr>
              <a:t>.</a:t>
            </a:r>
            <a:endParaRPr lang="cs-CZ" dirty="0">
              <a:latin typeface="Arial" panose="020B0604020202020204" pitchFamily="34" charset="0"/>
              <a:cs typeface="Arial" panose="020B0604020202020204" pitchFamily="34" charset="0"/>
            </a:endParaRPr>
          </a:p>
          <a:p>
            <a:pPr algn="just"/>
            <a:r>
              <a:rPr lang="cs-CZ" b="1" dirty="0">
                <a:latin typeface="Arial" panose="020B0604020202020204" pitchFamily="34" charset="0"/>
                <a:cs typeface="Arial" panose="020B0604020202020204" pitchFamily="34" charset="0"/>
              </a:rPr>
              <a:t>Záměr a)</a:t>
            </a:r>
            <a:r>
              <a:rPr lang="cs-CZ" dirty="0">
                <a:latin typeface="Arial" panose="020B0604020202020204" pitchFamily="34" charset="0"/>
                <a:cs typeface="Arial" panose="020B0604020202020204" pitchFamily="34" charset="0"/>
              </a:rPr>
              <a:t>   </a:t>
            </a:r>
            <a:r>
              <a:rPr lang="cs-CZ" dirty="0" smtClean="0">
                <a:latin typeface="Arial" panose="020B0604020202020204" pitchFamily="34" charset="0"/>
                <a:cs typeface="Arial" panose="020B0604020202020204" pitchFamily="34" charset="0"/>
              </a:rPr>
              <a:t>	projekty </a:t>
            </a:r>
            <a:r>
              <a:rPr lang="cs-CZ" dirty="0">
                <a:latin typeface="Arial" panose="020B0604020202020204" pitchFamily="34" charset="0"/>
                <a:cs typeface="Arial" panose="020B0604020202020204" pitchFamily="34" charset="0"/>
              </a:rPr>
              <a:t>do 1 000 000,- Kč včetně a zároveň žadatel </a:t>
            </a:r>
            <a:r>
              <a:rPr lang="cs-CZ" dirty="0" smtClean="0">
                <a:latin typeface="Arial" panose="020B0604020202020204" pitchFamily="34" charset="0"/>
                <a:cs typeface="Arial" panose="020B0604020202020204" pitchFamily="34" charset="0"/>
              </a:rPr>
              <a:t>			hospodaří </a:t>
            </a:r>
            <a:r>
              <a:rPr lang="cs-CZ" dirty="0">
                <a:latin typeface="Arial" panose="020B0604020202020204" pitchFamily="34" charset="0"/>
                <a:cs typeface="Arial" panose="020B0604020202020204" pitchFamily="34" charset="0"/>
              </a:rPr>
              <a:t>na </a:t>
            </a:r>
            <a:r>
              <a:rPr lang="cs-CZ" dirty="0" smtClean="0">
                <a:latin typeface="Arial" panose="020B0604020202020204" pitchFamily="34" charset="0"/>
                <a:cs typeface="Arial" panose="020B0604020202020204" pitchFamily="34" charset="0"/>
              </a:rPr>
              <a:t>maximálně </a:t>
            </a:r>
            <a:r>
              <a:rPr lang="cs-CZ" dirty="0">
                <a:latin typeface="Arial" panose="020B0604020202020204" pitchFamily="34" charset="0"/>
                <a:cs typeface="Arial" panose="020B0604020202020204" pitchFamily="34" charset="0"/>
              </a:rPr>
              <a:t>150 ha; </a:t>
            </a:r>
            <a:r>
              <a:rPr lang="cs-CZ" b="1" dirty="0">
                <a:latin typeface="Arial" panose="020B0604020202020204" pitchFamily="34" charset="0"/>
                <a:cs typeface="Arial" panose="020B0604020202020204" pitchFamily="34" charset="0"/>
              </a:rPr>
              <a:t>Živočišná výroba</a:t>
            </a:r>
          </a:p>
          <a:p>
            <a:pPr algn="just"/>
            <a:r>
              <a:rPr lang="cs-CZ" b="1" dirty="0">
                <a:latin typeface="Arial" panose="020B0604020202020204" pitchFamily="34" charset="0"/>
                <a:cs typeface="Arial" panose="020B0604020202020204" pitchFamily="34" charset="0"/>
              </a:rPr>
              <a:t>Záměr </a:t>
            </a:r>
            <a:r>
              <a:rPr lang="cs-CZ" b="1" dirty="0" smtClean="0">
                <a:latin typeface="Arial" panose="020B0604020202020204" pitchFamily="34" charset="0"/>
                <a:cs typeface="Arial" panose="020B0604020202020204" pitchFamily="34" charset="0"/>
              </a:rPr>
              <a:t>b)</a:t>
            </a:r>
            <a:r>
              <a:rPr lang="cs-CZ" dirty="0" smtClean="0">
                <a:latin typeface="Arial" panose="020B0604020202020204" pitchFamily="34" charset="0"/>
                <a:cs typeface="Arial" panose="020B0604020202020204" pitchFamily="34" charset="0"/>
              </a:rPr>
              <a:t>  	projekty </a:t>
            </a:r>
            <a:r>
              <a:rPr lang="cs-CZ" dirty="0">
                <a:latin typeface="Arial" panose="020B0604020202020204" pitchFamily="34" charset="0"/>
                <a:cs typeface="Arial" panose="020B0604020202020204" pitchFamily="34" charset="0"/>
              </a:rPr>
              <a:t>do 1 000 000,- Kč včetně a zároveň žadatel </a:t>
            </a:r>
            <a:r>
              <a:rPr lang="cs-CZ" dirty="0" smtClean="0">
                <a:latin typeface="Arial" panose="020B0604020202020204" pitchFamily="34" charset="0"/>
                <a:cs typeface="Arial" panose="020B0604020202020204" pitchFamily="34" charset="0"/>
              </a:rPr>
              <a:t>			hospodaří </a:t>
            </a:r>
            <a:r>
              <a:rPr lang="cs-CZ" dirty="0">
                <a:latin typeface="Arial" panose="020B0604020202020204" pitchFamily="34" charset="0"/>
                <a:cs typeface="Arial" panose="020B0604020202020204" pitchFamily="34" charset="0"/>
              </a:rPr>
              <a:t>na maximálně 150 ha; </a:t>
            </a:r>
            <a:r>
              <a:rPr lang="cs-CZ" b="1" dirty="0">
                <a:latin typeface="Arial" panose="020B0604020202020204" pitchFamily="34" charset="0"/>
                <a:cs typeface="Arial" panose="020B0604020202020204" pitchFamily="34" charset="0"/>
              </a:rPr>
              <a:t>Rostlinná výroba </a:t>
            </a:r>
          </a:p>
          <a:p>
            <a:pPr algn="just"/>
            <a:r>
              <a:rPr lang="cs-CZ" b="1" dirty="0">
                <a:latin typeface="Arial" panose="020B0604020202020204" pitchFamily="34" charset="0"/>
                <a:cs typeface="Arial" panose="020B0604020202020204" pitchFamily="34" charset="0"/>
              </a:rPr>
              <a:t>Záměr c)</a:t>
            </a:r>
            <a:r>
              <a:rPr lang="cs-CZ" dirty="0">
                <a:latin typeface="Arial" panose="020B0604020202020204" pitchFamily="34" charset="0"/>
                <a:cs typeface="Arial" panose="020B0604020202020204" pitchFamily="34" charset="0"/>
              </a:rPr>
              <a:t>	projekty do 5 000 000,- Kč, včetně; </a:t>
            </a:r>
            <a:r>
              <a:rPr lang="cs-CZ" b="1" dirty="0">
                <a:latin typeface="Arial" panose="020B0604020202020204" pitchFamily="34" charset="0"/>
                <a:cs typeface="Arial" panose="020B0604020202020204" pitchFamily="34" charset="0"/>
              </a:rPr>
              <a:t>Skot</a:t>
            </a:r>
            <a:r>
              <a:rPr lang="cs-CZ" dirty="0">
                <a:latin typeface="Arial" panose="020B0604020202020204" pitchFamily="34" charset="0"/>
                <a:cs typeface="Arial" panose="020B0604020202020204" pitchFamily="34" charset="0"/>
              </a:rPr>
              <a:t> </a:t>
            </a:r>
          </a:p>
          <a:p>
            <a:pPr algn="just"/>
            <a:r>
              <a:rPr lang="cs-CZ" b="1" dirty="0">
                <a:latin typeface="Arial" panose="020B0604020202020204" pitchFamily="34" charset="0"/>
                <a:cs typeface="Arial" panose="020B0604020202020204" pitchFamily="34" charset="0"/>
              </a:rPr>
              <a:t>Záměr d)</a:t>
            </a:r>
            <a:r>
              <a:rPr lang="cs-CZ" dirty="0">
                <a:latin typeface="Arial" panose="020B0604020202020204" pitchFamily="34" charset="0"/>
                <a:cs typeface="Arial" panose="020B0604020202020204" pitchFamily="34" charset="0"/>
              </a:rPr>
              <a:t>	projekty do 5 000 000,- Kč, včetně; </a:t>
            </a:r>
            <a:r>
              <a:rPr lang="cs-CZ" b="1" dirty="0">
                <a:latin typeface="Arial" panose="020B0604020202020204" pitchFamily="34" charset="0"/>
                <a:cs typeface="Arial" panose="020B0604020202020204" pitchFamily="34" charset="0"/>
              </a:rPr>
              <a:t>Prasata</a:t>
            </a:r>
          </a:p>
          <a:p>
            <a:pPr algn="just"/>
            <a:r>
              <a:rPr lang="cs-CZ" b="1" dirty="0">
                <a:latin typeface="Arial" panose="020B0604020202020204" pitchFamily="34" charset="0"/>
                <a:cs typeface="Arial" panose="020B0604020202020204" pitchFamily="34" charset="0"/>
              </a:rPr>
              <a:t>Záměr e)</a:t>
            </a:r>
            <a:r>
              <a:rPr lang="cs-CZ" dirty="0">
                <a:latin typeface="Arial" panose="020B0604020202020204" pitchFamily="34" charset="0"/>
                <a:cs typeface="Arial" panose="020B0604020202020204" pitchFamily="34" charset="0"/>
              </a:rPr>
              <a:t>	projekty do 5 000 000,- Kč, včetně; </a:t>
            </a:r>
            <a:r>
              <a:rPr lang="cs-CZ" b="1" dirty="0">
                <a:latin typeface="Arial" panose="020B0604020202020204" pitchFamily="34" charset="0"/>
                <a:cs typeface="Arial" panose="020B0604020202020204" pitchFamily="34" charset="0"/>
              </a:rPr>
              <a:t>Drůbež</a:t>
            </a:r>
          </a:p>
          <a:p>
            <a:pPr algn="just"/>
            <a:r>
              <a:rPr lang="cs-CZ" b="1" dirty="0">
                <a:latin typeface="Arial" panose="020B0604020202020204" pitchFamily="34" charset="0"/>
                <a:cs typeface="Arial" panose="020B0604020202020204" pitchFamily="34" charset="0"/>
              </a:rPr>
              <a:t>Záměr f)</a:t>
            </a:r>
            <a:r>
              <a:rPr lang="cs-CZ" dirty="0">
                <a:latin typeface="Arial" panose="020B0604020202020204" pitchFamily="34" charset="0"/>
                <a:cs typeface="Arial" panose="020B0604020202020204" pitchFamily="34" charset="0"/>
              </a:rPr>
              <a:t>	</a:t>
            </a:r>
            <a:r>
              <a:rPr lang="cs-CZ" dirty="0" smtClean="0">
                <a:latin typeface="Arial" panose="020B0604020202020204" pitchFamily="34" charset="0"/>
                <a:cs typeface="Arial" panose="020B0604020202020204" pitchFamily="34" charset="0"/>
              </a:rPr>
              <a:t>	projekty </a:t>
            </a:r>
            <a:r>
              <a:rPr lang="cs-CZ" dirty="0">
                <a:latin typeface="Arial" panose="020B0604020202020204" pitchFamily="34" charset="0"/>
                <a:cs typeface="Arial" panose="020B0604020202020204" pitchFamily="34" charset="0"/>
              </a:rPr>
              <a:t>do 5 000 000,- Kč, včetně; </a:t>
            </a:r>
            <a:r>
              <a:rPr lang="cs-CZ" b="1" dirty="0">
                <a:latin typeface="Arial" panose="020B0604020202020204" pitchFamily="34" charset="0"/>
                <a:cs typeface="Arial" panose="020B0604020202020204" pitchFamily="34" charset="0"/>
              </a:rPr>
              <a:t>Ostatní (ovce, kozy, </a:t>
            </a:r>
            <a:r>
              <a:rPr lang="cs-CZ" b="1" dirty="0" smtClean="0">
                <a:latin typeface="Arial" panose="020B0604020202020204" pitchFamily="34" charset="0"/>
                <a:cs typeface="Arial" panose="020B0604020202020204" pitchFamily="34" charset="0"/>
              </a:rPr>
              <a:t>		koně, králíci</a:t>
            </a:r>
            <a:r>
              <a:rPr lang="cs-CZ" b="1" dirty="0">
                <a:latin typeface="Arial" panose="020B0604020202020204" pitchFamily="34" charset="0"/>
                <a:cs typeface="Arial" panose="020B0604020202020204" pitchFamily="34" charset="0"/>
              </a:rPr>
              <a:t>)</a:t>
            </a:r>
          </a:p>
          <a:p>
            <a:pPr algn="just"/>
            <a:r>
              <a:rPr lang="cs-CZ" b="1" dirty="0">
                <a:latin typeface="Arial" panose="020B0604020202020204" pitchFamily="34" charset="0"/>
                <a:cs typeface="Arial" panose="020B0604020202020204" pitchFamily="34" charset="0"/>
              </a:rPr>
              <a:t>Záměr g)</a:t>
            </a:r>
            <a:r>
              <a:rPr lang="cs-CZ" dirty="0">
                <a:latin typeface="Arial" panose="020B0604020202020204" pitchFamily="34" charset="0"/>
                <a:cs typeface="Arial" panose="020B0604020202020204" pitchFamily="34" charset="0"/>
              </a:rPr>
              <a:t>	projekty do 5 000 000,- Kč, včetně; </a:t>
            </a:r>
            <a:r>
              <a:rPr lang="cs-CZ" b="1" dirty="0">
                <a:latin typeface="Arial" panose="020B0604020202020204" pitchFamily="34" charset="0"/>
                <a:cs typeface="Arial" panose="020B0604020202020204" pitchFamily="34" charset="0"/>
              </a:rPr>
              <a:t>Rostlinná výroba</a:t>
            </a:r>
          </a:p>
          <a:p>
            <a:pPr algn="just"/>
            <a:r>
              <a:rPr lang="cs-CZ" b="1" dirty="0">
                <a:latin typeface="Arial" panose="020B0604020202020204" pitchFamily="34" charset="0"/>
                <a:cs typeface="Arial" panose="020B0604020202020204" pitchFamily="34" charset="0"/>
              </a:rPr>
              <a:t>Záměr h)</a:t>
            </a:r>
            <a:r>
              <a:rPr lang="cs-CZ" dirty="0">
                <a:latin typeface="Arial" panose="020B0604020202020204" pitchFamily="34" charset="0"/>
                <a:cs typeface="Arial" panose="020B0604020202020204" pitchFamily="34" charset="0"/>
              </a:rPr>
              <a:t>	projekty nad 5 000 000,- Kč do 150 000 000,- Kč; </a:t>
            </a:r>
            <a:r>
              <a:rPr lang="cs-CZ" b="1" dirty="0">
                <a:latin typeface="Arial" panose="020B0604020202020204" pitchFamily="34" charset="0"/>
                <a:cs typeface="Arial" panose="020B0604020202020204" pitchFamily="34" charset="0"/>
              </a:rPr>
              <a:t>Skot</a:t>
            </a:r>
          </a:p>
          <a:p>
            <a:pPr algn="just"/>
            <a:r>
              <a:rPr lang="cs-CZ" b="1" dirty="0">
                <a:latin typeface="Arial" panose="020B0604020202020204" pitchFamily="34" charset="0"/>
                <a:cs typeface="Arial" panose="020B0604020202020204" pitchFamily="34" charset="0"/>
              </a:rPr>
              <a:t>Záměr i)</a:t>
            </a:r>
            <a:r>
              <a:rPr lang="cs-CZ" dirty="0">
                <a:latin typeface="Arial" panose="020B0604020202020204" pitchFamily="34" charset="0"/>
                <a:cs typeface="Arial" panose="020B0604020202020204" pitchFamily="34" charset="0"/>
              </a:rPr>
              <a:t>	</a:t>
            </a:r>
            <a:r>
              <a:rPr lang="cs-CZ" dirty="0" smtClean="0">
                <a:latin typeface="Arial" panose="020B0604020202020204" pitchFamily="34" charset="0"/>
                <a:cs typeface="Arial" panose="020B0604020202020204" pitchFamily="34" charset="0"/>
              </a:rPr>
              <a:t>	projekty </a:t>
            </a:r>
            <a:r>
              <a:rPr lang="cs-CZ" dirty="0">
                <a:latin typeface="Arial" panose="020B0604020202020204" pitchFamily="34" charset="0"/>
                <a:cs typeface="Arial" panose="020B0604020202020204" pitchFamily="34" charset="0"/>
              </a:rPr>
              <a:t>nad 5 000 000,- Kč do 150 000 000,- Kč; </a:t>
            </a:r>
            <a:r>
              <a:rPr lang="cs-CZ" b="1" dirty="0">
                <a:latin typeface="Arial" panose="020B0604020202020204" pitchFamily="34" charset="0"/>
                <a:cs typeface="Arial" panose="020B0604020202020204" pitchFamily="34" charset="0"/>
              </a:rPr>
              <a:t>Prasata</a:t>
            </a:r>
          </a:p>
          <a:p>
            <a:pPr algn="just"/>
            <a:r>
              <a:rPr lang="cs-CZ" b="1" dirty="0">
                <a:latin typeface="Arial" panose="020B0604020202020204" pitchFamily="34" charset="0"/>
                <a:cs typeface="Arial" panose="020B0604020202020204" pitchFamily="34" charset="0"/>
              </a:rPr>
              <a:t>Záměr j)</a:t>
            </a:r>
            <a:r>
              <a:rPr lang="cs-CZ" dirty="0">
                <a:latin typeface="Arial" panose="020B0604020202020204" pitchFamily="34" charset="0"/>
                <a:cs typeface="Arial" panose="020B0604020202020204" pitchFamily="34" charset="0"/>
              </a:rPr>
              <a:t>	</a:t>
            </a:r>
            <a:r>
              <a:rPr lang="cs-CZ" dirty="0" smtClean="0">
                <a:latin typeface="Arial" panose="020B0604020202020204" pitchFamily="34" charset="0"/>
                <a:cs typeface="Arial" panose="020B0604020202020204" pitchFamily="34" charset="0"/>
              </a:rPr>
              <a:t>	projekty </a:t>
            </a:r>
            <a:r>
              <a:rPr lang="cs-CZ" dirty="0">
                <a:latin typeface="Arial" panose="020B0604020202020204" pitchFamily="34" charset="0"/>
                <a:cs typeface="Arial" panose="020B0604020202020204" pitchFamily="34" charset="0"/>
              </a:rPr>
              <a:t>nad 5 000 000,- Kč do 150 000 000,- Kč; </a:t>
            </a:r>
            <a:r>
              <a:rPr lang="cs-CZ" b="1" dirty="0">
                <a:latin typeface="Arial" panose="020B0604020202020204" pitchFamily="34" charset="0"/>
                <a:cs typeface="Arial" panose="020B0604020202020204" pitchFamily="34" charset="0"/>
              </a:rPr>
              <a:t>Drůbež</a:t>
            </a:r>
          </a:p>
          <a:p>
            <a:pPr algn="just"/>
            <a:r>
              <a:rPr lang="cs-CZ" b="1" dirty="0">
                <a:latin typeface="Arial" panose="020B0604020202020204" pitchFamily="34" charset="0"/>
                <a:cs typeface="Arial" panose="020B0604020202020204" pitchFamily="34" charset="0"/>
              </a:rPr>
              <a:t>Záměr k)</a:t>
            </a:r>
            <a:r>
              <a:rPr lang="cs-CZ" dirty="0">
                <a:latin typeface="Arial" panose="020B0604020202020204" pitchFamily="34" charset="0"/>
                <a:cs typeface="Arial" panose="020B0604020202020204" pitchFamily="34" charset="0"/>
              </a:rPr>
              <a:t>	projekty nad 5 000 000,- Kč do 150 000 000,- Kč; </a:t>
            </a:r>
            <a:r>
              <a:rPr lang="cs-CZ" b="1" dirty="0">
                <a:latin typeface="Arial" panose="020B0604020202020204" pitchFamily="34" charset="0"/>
                <a:cs typeface="Arial" panose="020B0604020202020204" pitchFamily="34" charset="0"/>
              </a:rPr>
              <a:t>Ostatní </a:t>
            </a:r>
            <a:r>
              <a:rPr lang="cs-CZ" b="1" dirty="0" smtClean="0">
                <a:latin typeface="Arial" panose="020B0604020202020204" pitchFamily="34" charset="0"/>
                <a:cs typeface="Arial" panose="020B0604020202020204" pitchFamily="34" charset="0"/>
              </a:rPr>
              <a:t>		(</a:t>
            </a:r>
            <a:r>
              <a:rPr lang="cs-CZ" b="1" dirty="0">
                <a:latin typeface="Arial" panose="020B0604020202020204" pitchFamily="34" charset="0"/>
                <a:cs typeface="Arial" panose="020B0604020202020204" pitchFamily="34" charset="0"/>
              </a:rPr>
              <a:t>ovce, kozy, koně, králíci)</a:t>
            </a:r>
          </a:p>
          <a:p>
            <a:pPr algn="just"/>
            <a:r>
              <a:rPr lang="cs-CZ" b="1" dirty="0">
                <a:latin typeface="Arial" panose="020B0604020202020204" pitchFamily="34" charset="0"/>
                <a:cs typeface="Arial" panose="020B0604020202020204" pitchFamily="34" charset="0"/>
              </a:rPr>
              <a:t>Záměr l)</a:t>
            </a:r>
            <a:r>
              <a:rPr lang="cs-CZ" dirty="0">
                <a:latin typeface="Arial" panose="020B0604020202020204" pitchFamily="34" charset="0"/>
                <a:cs typeface="Arial" panose="020B0604020202020204" pitchFamily="34" charset="0"/>
              </a:rPr>
              <a:t>	</a:t>
            </a:r>
            <a:r>
              <a:rPr lang="cs-CZ" dirty="0" smtClean="0">
                <a:latin typeface="Arial" panose="020B0604020202020204" pitchFamily="34" charset="0"/>
                <a:cs typeface="Arial" panose="020B0604020202020204" pitchFamily="34" charset="0"/>
              </a:rPr>
              <a:t>	projekty </a:t>
            </a:r>
            <a:r>
              <a:rPr lang="cs-CZ" dirty="0">
                <a:latin typeface="Arial" panose="020B0604020202020204" pitchFamily="34" charset="0"/>
                <a:cs typeface="Arial" panose="020B0604020202020204" pitchFamily="34" charset="0"/>
              </a:rPr>
              <a:t>nad 5 000 000,- Kč do 150 000 000,- Kč; </a:t>
            </a:r>
            <a:r>
              <a:rPr lang="cs-CZ" b="1" dirty="0">
                <a:latin typeface="Arial" panose="020B0604020202020204" pitchFamily="34" charset="0"/>
                <a:cs typeface="Arial" panose="020B0604020202020204" pitchFamily="34" charset="0"/>
              </a:rPr>
              <a:t>Rostlinná </a:t>
            </a:r>
            <a:r>
              <a:rPr lang="cs-CZ" b="1" dirty="0" smtClean="0">
                <a:latin typeface="Arial" panose="020B0604020202020204" pitchFamily="34" charset="0"/>
                <a:cs typeface="Arial" panose="020B0604020202020204" pitchFamily="34" charset="0"/>
              </a:rPr>
              <a:t>		výroba</a:t>
            </a:r>
            <a:endParaRPr lang="cs-CZ" b="1"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 </a:t>
            </a:r>
            <a:r>
              <a:rPr lang="cs-CZ" sz="1600" dirty="0" smtClean="0">
                <a:latin typeface="Arial" panose="020B0604020202020204" pitchFamily="34" charset="0"/>
                <a:cs typeface="Arial" panose="020B0604020202020204" pitchFamily="34" charset="0"/>
              </a:rPr>
              <a:t>Pozn.: Do </a:t>
            </a:r>
            <a:r>
              <a:rPr lang="cs-CZ" sz="1600" dirty="0">
                <a:latin typeface="Arial" panose="020B0604020202020204" pitchFamily="34" charset="0"/>
                <a:cs typeface="Arial" panose="020B0604020202020204" pitchFamily="34" charset="0"/>
              </a:rPr>
              <a:t>záměrů c) - g) nespadají projekty uvedené v záměrech a) – b</a:t>
            </a:r>
            <a:r>
              <a:rPr lang="cs-CZ" sz="1600" dirty="0" smtClean="0">
                <a:latin typeface="Arial" panose="020B0604020202020204" pitchFamily="34" charset="0"/>
                <a:cs typeface="Arial" panose="020B0604020202020204" pitchFamily="34" charset="0"/>
              </a:rPr>
              <a:t>).</a:t>
            </a:r>
            <a:endParaRPr lang="cs-CZ"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3305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556792"/>
            <a:ext cx="8229600" cy="4824536"/>
          </a:xfrm>
        </p:spPr>
        <p:txBody>
          <a:bodyPr>
            <a:normAutofit/>
          </a:bodyPr>
          <a:lstStyle/>
          <a:p>
            <a:pPr marL="0" indent="0" algn="just">
              <a:buNone/>
            </a:pPr>
            <a:endParaRPr lang="cs-CZ" sz="1600" dirty="0" smtClean="0"/>
          </a:p>
          <a:p>
            <a:pPr marL="0" lvl="0" indent="0" algn="just">
              <a:buNone/>
            </a:pPr>
            <a:endParaRPr lang="cs-CZ" sz="1600" dirty="0" smtClean="0"/>
          </a:p>
          <a:p>
            <a:pPr marL="0" indent="0">
              <a:buNone/>
            </a:pPr>
            <a:endParaRPr lang="cs-CZ" sz="1600" dirty="0" smtClean="0"/>
          </a:p>
        </p:txBody>
      </p:sp>
      <p:sp>
        <p:nvSpPr>
          <p:cNvPr id="5" name="Obdélník 4"/>
          <p:cNvSpPr/>
          <p:nvPr/>
        </p:nvSpPr>
        <p:spPr>
          <a:xfrm>
            <a:off x="467544" y="1484784"/>
            <a:ext cx="8280920" cy="4278094"/>
          </a:xfrm>
          <a:prstGeom prst="rect">
            <a:avLst/>
          </a:prstGeom>
        </p:spPr>
        <p:txBody>
          <a:bodyPr wrap="square">
            <a:spAutoFit/>
          </a:bodyPr>
          <a:lstStyle/>
          <a:p>
            <a:pPr algn="just"/>
            <a:endParaRPr lang="cs-CZ" sz="2000" b="1" dirty="0">
              <a:solidFill>
                <a:srgbClr val="B2BC00"/>
              </a:solidFill>
              <a:latin typeface="Arial" pitchFamily="34" charset="0"/>
              <a:ea typeface="+mj-ea"/>
              <a:cs typeface="Arial" pitchFamily="34" charset="0"/>
            </a:endParaRPr>
          </a:p>
          <a:p>
            <a:pPr marL="285750" indent="-285750" algn="just">
              <a:buFont typeface="Arial" panose="020B0604020202020204" pitchFamily="34" charset="0"/>
              <a:buChar char="•"/>
            </a:pPr>
            <a:r>
              <a:rPr lang="cs-CZ" dirty="0" smtClean="0">
                <a:latin typeface="Arial" panose="020B0604020202020204" pitchFamily="34" charset="0"/>
                <a:cs typeface="Arial" panose="020B0604020202020204" pitchFamily="34" charset="0"/>
              </a:rPr>
              <a:t>Zemědělský </a:t>
            </a:r>
            <a:r>
              <a:rPr lang="cs-CZ" dirty="0">
                <a:latin typeface="Arial" panose="020B0604020202020204" pitchFamily="34" charset="0"/>
                <a:cs typeface="Arial" panose="020B0604020202020204" pitchFamily="34" charset="0"/>
              </a:rPr>
              <a:t>podnikatel, tzn. fyzická nebo právnická osoba, která podniká v zemědělské výrobě </a:t>
            </a:r>
            <a:endParaRPr lang="cs-CZ" dirty="0" smtClean="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 </a:t>
            </a:r>
          </a:p>
          <a:p>
            <a:pPr marL="285750" indent="-285750" algn="just">
              <a:buFont typeface="Arial" panose="020B0604020202020204" pitchFamily="34" charset="0"/>
              <a:buChar char="•"/>
            </a:pPr>
            <a:r>
              <a:rPr lang="cs-CZ" dirty="0">
                <a:latin typeface="Arial" panose="020B0604020202020204" pitchFamily="34" charset="0"/>
                <a:cs typeface="Arial" panose="020B0604020202020204" pitchFamily="34" charset="0"/>
              </a:rPr>
              <a:t>Skupina zemědělců, tj. podnikatelský subjekt, který je výhradně vlastněn zemědělskými prvovýrobci a předmětem jeho činnosti je poskytovat práce, výkony nebo služby, které souvisejí se zajištěním odbytu, skladování a posklizňové úpravy a při kterých se využijí prostředky nebo zařízení sloužící zemědělské </a:t>
            </a:r>
            <a:r>
              <a:rPr lang="cs-CZ" dirty="0" smtClean="0">
                <a:latin typeface="Arial" panose="020B0604020202020204" pitchFamily="34" charset="0"/>
                <a:cs typeface="Arial" panose="020B0604020202020204" pitchFamily="34" charset="0"/>
              </a:rPr>
              <a:t>výrobě</a:t>
            </a:r>
          </a:p>
          <a:p>
            <a:pPr algn="just"/>
            <a:endParaRPr lang="cs-CZ"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cs-CZ" dirty="0">
                <a:latin typeface="Arial" panose="020B0604020202020204" pitchFamily="34" charset="0"/>
                <a:cs typeface="Arial" panose="020B0604020202020204" pitchFamily="34" charset="0"/>
              </a:rPr>
              <a:t>Pro potřeby zvýhodnění vyšší mírou podpory se za mladého začínajícího zemědělce </a:t>
            </a:r>
            <a:r>
              <a:rPr lang="cs-CZ" dirty="0" smtClean="0">
                <a:latin typeface="Arial" panose="020B0604020202020204" pitchFamily="34" charset="0"/>
                <a:cs typeface="Arial" panose="020B0604020202020204" pitchFamily="34" charset="0"/>
              </a:rPr>
              <a:t>považuje mladý zemědělec, </a:t>
            </a:r>
            <a:r>
              <a:rPr lang="cs-CZ" dirty="0" smtClean="0">
                <a:solidFill>
                  <a:srgbClr val="FF0000"/>
                </a:solidFill>
                <a:latin typeface="Arial" panose="020B0604020202020204" pitchFamily="34" charset="0"/>
                <a:cs typeface="Arial" panose="020B0604020202020204" pitchFamily="34" charset="0"/>
              </a:rPr>
              <a:t>který neprovozuje svou činnost déle než pět let</a:t>
            </a:r>
            <a:r>
              <a:rPr lang="cs-CZ" dirty="0" smtClean="0">
                <a:latin typeface="Arial" panose="020B0604020202020204" pitchFamily="34" charset="0"/>
                <a:cs typeface="Arial" panose="020B0604020202020204" pitchFamily="34" charset="0"/>
              </a:rPr>
              <a:t>, </a:t>
            </a:r>
            <a:r>
              <a:rPr lang="cs-CZ" dirty="0" smtClean="0">
                <a:solidFill>
                  <a:srgbClr val="FF0000"/>
                </a:solidFill>
                <a:latin typeface="Arial" panose="020B0604020202020204" pitchFamily="34" charset="0"/>
                <a:cs typeface="Arial" panose="020B0604020202020204" pitchFamily="34" charset="0"/>
              </a:rPr>
              <a:t>a nebo zemědělec splňující podmínky Pravidel operace </a:t>
            </a:r>
            <a:r>
              <a:rPr lang="cs-CZ" dirty="0">
                <a:solidFill>
                  <a:srgbClr val="FF0000"/>
                </a:solidFill>
                <a:latin typeface="Arial" panose="020B0604020202020204" pitchFamily="34" charset="0"/>
                <a:cs typeface="Arial" panose="020B0604020202020204" pitchFamily="34" charset="0"/>
              </a:rPr>
              <a:t>6</a:t>
            </a:r>
            <a:r>
              <a:rPr lang="cs-CZ" dirty="0" smtClean="0">
                <a:solidFill>
                  <a:srgbClr val="FF0000"/>
                </a:solidFill>
                <a:latin typeface="Arial" panose="020B0604020202020204" pitchFamily="34" charset="0"/>
                <a:cs typeface="Arial" panose="020B0604020202020204" pitchFamily="34" charset="0"/>
              </a:rPr>
              <a:t>.1.1 Zahájení činnosti mladých zemědělců</a:t>
            </a:r>
            <a:endParaRPr lang="cs-CZ" dirty="0">
              <a:solidFill>
                <a:srgbClr val="FF0000"/>
              </a:solidFill>
              <a:latin typeface="Arial" panose="020B0604020202020204" pitchFamily="34" charset="0"/>
              <a:cs typeface="Arial" panose="020B0604020202020204" pitchFamily="34" charset="0"/>
            </a:endParaRPr>
          </a:p>
          <a:p>
            <a:endParaRPr lang="cs-CZ" dirty="0"/>
          </a:p>
        </p:txBody>
      </p:sp>
      <p:sp>
        <p:nvSpPr>
          <p:cNvPr id="8" name="Nadpis 1"/>
          <p:cNvSpPr>
            <a:spLocks noGrp="1"/>
          </p:cNvSpPr>
          <p:nvPr>
            <p:ph type="title"/>
          </p:nvPr>
        </p:nvSpPr>
        <p:spPr/>
        <p:txBody>
          <a:bodyPr>
            <a:normAutofit/>
          </a:bodyPr>
          <a:lstStyle/>
          <a:p>
            <a:pPr algn="ctr"/>
            <a:r>
              <a:rPr lang="cs-CZ" sz="2800" dirty="0"/>
              <a:t>Operace </a:t>
            </a:r>
            <a:r>
              <a:rPr lang="cs-CZ" sz="2800" dirty="0" smtClean="0"/>
              <a:t>4.1.1</a:t>
            </a:r>
            <a:br>
              <a:rPr lang="cs-CZ" sz="2800" dirty="0" smtClean="0"/>
            </a:br>
            <a:r>
              <a:rPr lang="cs-CZ" sz="2800" dirty="0"/>
              <a:t>Definice žadatele/příjemce </a:t>
            </a:r>
            <a:r>
              <a:rPr lang="cs-CZ" sz="2800" dirty="0" smtClean="0"/>
              <a:t>dotace</a:t>
            </a:r>
            <a:endParaRPr lang="cs-CZ" sz="2800" dirty="0"/>
          </a:p>
        </p:txBody>
      </p:sp>
    </p:spTree>
    <p:extLst>
      <p:ext uri="{BB962C8B-B14F-4D97-AF65-F5344CB8AC3E}">
        <p14:creationId xmlns:p14="http://schemas.microsoft.com/office/powerpoint/2010/main" val="1920524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340768"/>
            <a:ext cx="8229600" cy="4752527"/>
          </a:xfrm>
        </p:spPr>
        <p:txBody>
          <a:bodyPr>
            <a:noAutofit/>
          </a:bodyPr>
          <a:lstStyle/>
          <a:p>
            <a:endParaRPr lang="cs-CZ" sz="1800" dirty="0" smtClean="0"/>
          </a:p>
          <a:p>
            <a:pPr algn="just"/>
            <a:r>
              <a:rPr lang="cs-CZ" sz="1800" dirty="0" smtClean="0"/>
              <a:t>Druh </a:t>
            </a:r>
            <a:r>
              <a:rPr lang="cs-CZ" sz="1800" dirty="0"/>
              <a:t>dotace: přímá nenávratná dotace </a:t>
            </a:r>
          </a:p>
          <a:p>
            <a:pPr algn="just"/>
            <a:r>
              <a:rPr lang="cs-CZ" sz="1800" dirty="0"/>
              <a:t>Výše dotace: </a:t>
            </a:r>
            <a:r>
              <a:rPr lang="cs-CZ" sz="1800" b="1" dirty="0"/>
              <a:t>4</a:t>
            </a:r>
            <a:r>
              <a:rPr lang="fr-FR" sz="1800" b="1" dirty="0"/>
              <a:t>0 % </a:t>
            </a:r>
            <a:r>
              <a:rPr lang="cs-CZ" sz="1800" dirty="0"/>
              <a:t>výdajů, ze kterých je stanovena </a:t>
            </a:r>
            <a:r>
              <a:rPr lang="cs-CZ" sz="1800" dirty="0" smtClean="0"/>
              <a:t>dotace</a:t>
            </a:r>
            <a:endParaRPr lang="cs-CZ" sz="1800" dirty="0"/>
          </a:p>
          <a:p>
            <a:pPr algn="just"/>
            <a:r>
              <a:rPr lang="cs-CZ" sz="1800" dirty="0"/>
              <a:t>Tato míra podpory může být </a:t>
            </a:r>
            <a:r>
              <a:rPr lang="cs-CZ" sz="1800" b="1" dirty="0"/>
              <a:t>navýšena o 10 % </a:t>
            </a:r>
            <a:r>
              <a:rPr lang="cs-CZ" sz="1800" dirty="0">
                <a:solidFill>
                  <a:srgbClr val="FF0000"/>
                </a:solidFill>
              </a:rPr>
              <a:t>pro mladé začínající zemědělce jak jsou definováni v rámci operace 6.1.1, nebo pokud zahájili činnost v průběhu pěti let předcházejících podání Žádosti o dotaci </a:t>
            </a:r>
            <a:r>
              <a:rPr lang="cs-CZ" sz="1800" dirty="0"/>
              <a:t>a </a:t>
            </a:r>
            <a:r>
              <a:rPr lang="cs-CZ" sz="1800" b="1" dirty="0"/>
              <a:t>o 10 % </a:t>
            </a:r>
            <a:r>
              <a:rPr lang="cs-CZ" sz="1800" dirty="0"/>
              <a:t>pro oblasti čelící přírodním a jiným zvláštním omezením znevýhodněním podle nařízení vlády č. 72/2015 Sb. o podmínkách poskytování plateb pro oblasti s přírodními nebo jinými zvláštními omezeními, ve znění pozdějších předpisů (dále jen „LFA oblasti“)</a:t>
            </a:r>
            <a:r>
              <a:rPr lang="cs-CZ" sz="1800" b="1" dirty="0"/>
              <a:t>.</a:t>
            </a:r>
            <a:endParaRPr lang="cs-CZ" sz="1800" dirty="0"/>
          </a:p>
          <a:p>
            <a:pPr algn="just"/>
            <a:r>
              <a:rPr lang="cs-CZ" sz="1800" dirty="0"/>
              <a:t>Míra podpory však může dosáhnout </a:t>
            </a:r>
            <a:r>
              <a:rPr lang="cs-CZ" sz="1800" b="1" dirty="0"/>
              <a:t>maximálně 60 % </a:t>
            </a:r>
            <a:r>
              <a:rPr lang="cs-CZ" sz="1800" dirty="0"/>
              <a:t>způsobilých výdajů. </a:t>
            </a:r>
          </a:p>
          <a:p>
            <a:pPr algn="just"/>
            <a:r>
              <a:rPr lang="cs-CZ" sz="1800" dirty="0"/>
              <a:t>Částka výdajů, ze kterých je stanovena dotace, na jeden projekt činí minimálně </a:t>
            </a:r>
            <a:r>
              <a:rPr lang="cs-CZ" sz="1800" b="1" dirty="0" smtClean="0"/>
              <a:t>100 </a:t>
            </a:r>
            <a:r>
              <a:rPr lang="cs-CZ" sz="1800" b="1" dirty="0"/>
              <a:t>000,- Kč </a:t>
            </a:r>
            <a:r>
              <a:rPr lang="cs-CZ" sz="1800" dirty="0"/>
              <a:t>a maximálně </a:t>
            </a:r>
            <a:r>
              <a:rPr lang="cs-CZ" sz="1800" b="1" dirty="0"/>
              <a:t>150 000 000,- Kč</a:t>
            </a:r>
            <a:r>
              <a:rPr lang="cs-CZ" sz="1800" dirty="0"/>
              <a:t>.	</a:t>
            </a:r>
          </a:p>
          <a:p>
            <a:endParaRPr lang="cs-CZ" sz="1800" dirty="0"/>
          </a:p>
          <a:p>
            <a:pPr algn="just"/>
            <a:endParaRPr lang="cs-CZ" sz="1800" dirty="0" smtClean="0"/>
          </a:p>
          <a:p>
            <a:pPr marL="0" indent="0">
              <a:buNone/>
            </a:pPr>
            <a:endParaRPr lang="cs-CZ" sz="1800" dirty="0" smtClean="0"/>
          </a:p>
        </p:txBody>
      </p:sp>
      <p:sp>
        <p:nvSpPr>
          <p:cNvPr id="5" name="Nadpis 1"/>
          <p:cNvSpPr>
            <a:spLocks noGrp="1"/>
          </p:cNvSpPr>
          <p:nvPr>
            <p:ph type="title"/>
          </p:nvPr>
        </p:nvSpPr>
        <p:spPr/>
        <p:txBody>
          <a:bodyPr>
            <a:normAutofit/>
          </a:bodyPr>
          <a:lstStyle/>
          <a:p>
            <a:pPr algn="ctr"/>
            <a:r>
              <a:rPr lang="cs-CZ" sz="2800" dirty="0"/>
              <a:t>Operace </a:t>
            </a:r>
            <a:r>
              <a:rPr lang="cs-CZ" sz="2800" dirty="0" smtClean="0"/>
              <a:t>4.1.1  </a:t>
            </a:r>
            <a:br>
              <a:rPr lang="cs-CZ" sz="2800" dirty="0" smtClean="0"/>
            </a:br>
            <a:r>
              <a:rPr lang="cs-CZ" sz="2800" dirty="0" smtClean="0"/>
              <a:t>Druh </a:t>
            </a:r>
            <a:r>
              <a:rPr lang="cs-CZ" sz="2800" dirty="0"/>
              <a:t>a výše </a:t>
            </a:r>
            <a:r>
              <a:rPr lang="cs-CZ" sz="2800" dirty="0" smtClean="0"/>
              <a:t>dotace</a:t>
            </a:r>
            <a:endParaRPr lang="cs-CZ" sz="2800" dirty="0"/>
          </a:p>
        </p:txBody>
      </p:sp>
    </p:spTree>
    <p:extLst>
      <p:ext uri="{BB962C8B-B14F-4D97-AF65-F5344CB8AC3E}">
        <p14:creationId xmlns:p14="http://schemas.microsoft.com/office/powerpoint/2010/main" val="1319827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229600" cy="652934"/>
          </a:xfrm>
        </p:spPr>
        <p:txBody>
          <a:bodyPr>
            <a:normAutofit fontScale="90000"/>
          </a:bodyPr>
          <a:lstStyle/>
          <a:p>
            <a:pPr algn="ctr"/>
            <a:r>
              <a:rPr lang="cs-CZ" sz="2700" dirty="0"/>
              <a:t>Operace </a:t>
            </a:r>
            <a:r>
              <a:rPr lang="cs-CZ" sz="2700" dirty="0" smtClean="0"/>
              <a:t>4.1.1</a:t>
            </a:r>
            <a:br>
              <a:rPr lang="cs-CZ" sz="2700" dirty="0" smtClean="0"/>
            </a:br>
            <a:r>
              <a:rPr lang="cs-CZ" sz="2700" dirty="0"/>
              <a:t>Způsobilé výdaje (I.)</a:t>
            </a:r>
            <a:r>
              <a:rPr lang="cs-CZ" sz="2000" dirty="0"/>
              <a:t/>
            </a:r>
            <a:br>
              <a:rPr lang="cs-CZ" sz="2000" dirty="0"/>
            </a:br>
            <a:endParaRPr lang="cs-CZ" sz="2000" dirty="0"/>
          </a:p>
        </p:txBody>
      </p:sp>
      <p:sp>
        <p:nvSpPr>
          <p:cNvPr id="6" name="Zástupný symbol pro obsah 5"/>
          <p:cNvSpPr>
            <a:spLocks noGrp="1"/>
          </p:cNvSpPr>
          <p:nvPr>
            <p:ph idx="1"/>
          </p:nvPr>
        </p:nvSpPr>
        <p:spPr>
          <a:xfrm>
            <a:off x="457200" y="1052737"/>
            <a:ext cx="8229600" cy="5472608"/>
          </a:xfrm>
        </p:spPr>
        <p:txBody>
          <a:bodyPr>
            <a:normAutofit lnSpcReduction="10000"/>
          </a:bodyPr>
          <a:lstStyle/>
          <a:p>
            <a:pPr marL="457200" lvl="0" indent="-457200" algn="just">
              <a:buFont typeface="+mj-lt"/>
              <a:buAutoNum type="alphaUcPeriod"/>
            </a:pPr>
            <a:r>
              <a:rPr lang="en-US" sz="1900" b="1" dirty="0" err="1" smtClean="0"/>
              <a:t>stavby</a:t>
            </a:r>
            <a:r>
              <a:rPr lang="en-US" sz="1900" b="1" dirty="0" smtClean="0"/>
              <a:t> </a:t>
            </a:r>
            <a:r>
              <a:rPr lang="en-US" sz="1900" b="1" dirty="0"/>
              <a:t>a technologie v živočišné výrobě (podpora se týká chovu skotu, prasat, ovcí, koz, drůbeže, králíků a koní):</a:t>
            </a:r>
            <a:endParaRPr lang="cs-CZ" sz="1900" b="1" dirty="0"/>
          </a:p>
          <a:p>
            <a:pPr lvl="1" algn="just"/>
            <a:r>
              <a:rPr lang="en-US" sz="1900" dirty="0"/>
              <a:t>výstavba a rekonstrukce ustájovacích prostor a chovatelských zařízení,</a:t>
            </a:r>
            <a:endParaRPr lang="cs-CZ" sz="1900" dirty="0"/>
          </a:p>
          <a:p>
            <a:pPr lvl="1" algn="just"/>
            <a:r>
              <a:rPr lang="en-US" sz="1900" dirty="0"/>
              <a:t>výstavba a rekonstrukce skladovacích prostor pro druhotné produkty živočišné výroby vč. jejich úpravy a zpracování,</a:t>
            </a:r>
            <a:endParaRPr lang="cs-CZ" sz="1900" dirty="0"/>
          </a:p>
          <a:p>
            <a:pPr lvl="1" algn="just"/>
            <a:r>
              <a:rPr lang="en-US" sz="1900" dirty="0"/>
              <a:t>výstavba a rekonstrukce skladovacích prostor pro krmiva a/nebo steliva pro přímou spotřebu v podniku,</a:t>
            </a:r>
            <a:endParaRPr lang="cs-CZ" sz="1900" dirty="0"/>
          </a:p>
          <a:p>
            <a:pPr lvl="1" algn="just"/>
            <a:r>
              <a:rPr lang="en-US" sz="1900" dirty="0"/>
              <a:t>pořízení technologií pro </a:t>
            </a:r>
            <a:r>
              <a:rPr lang="en-US" sz="1900" dirty="0" err="1"/>
              <a:t>živočišnou</a:t>
            </a:r>
            <a:r>
              <a:rPr lang="en-US" sz="1900" dirty="0"/>
              <a:t> </a:t>
            </a:r>
            <a:r>
              <a:rPr lang="en-US" sz="1900" dirty="0" err="1" smtClean="0"/>
              <a:t>výrobu</a:t>
            </a:r>
            <a:r>
              <a:rPr lang="cs-CZ" sz="1900" dirty="0" smtClean="0"/>
              <a:t>.</a:t>
            </a:r>
          </a:p>
          <a:p>
            <a:pPr lvl="0" algn="just">
              <a:buFont typeface="+mj-lt"/>
              <a:buAutoNum type="alphaUcPeriod"/>
            </a:pPr>
            <a:r>
              <a:rPr lang="en-US" sz="1900" b="1" dirty="0" err="1" smtClean="0"/>
              <a:t>stavby</a:t>
            </a:r>
            <a:r>
              <a:rPr lang="en-US" sz="1900" b="1" dirty="0" smtClean="0"/>
              <a:t> a </a:t>
            </a:r>
            <a:r>
              <a:rPr lang="en-US" sz="1900" b="1" dirty="0" err="1" smtClean="0"/>
              <a:t>technologie</a:t>
            </a:r>
            <a:r>
              <a:rPr lang="en-US" sz="1900" b="1" dirty="0" smtClean="0"/>
              <a:t> pro </a:t>
            </a:r>
            <a:r>
              <a:rPr lang="en-US" sz="1900" b="1" dirty="0" err="1" smtClean="0"/>
              <a:t>rostlinnou</a:t>
            </a:r>
            <a:r>
              <a:rPr lang="en-US" sz="1900" b="1" dirty="0" smtClean="0"/>
              <a:t> a </a:t>
            </a:r>
            <a:r>
              <a:rPr lang="en-US" sz="1900" b="1" dirty="0" err="1" smtClean="0"/>
              <a:t>školkařskou</a:t>
            </a:r>
            <a:r>
              <a:rPr lang="en-US" sz="1900" b="1" dirty="0" smtClean="0"/>
              <a:t> </a:t>
            </a:r>
            <a:r>
              <a:rPr lang="en-US" sz="1900" b="1" dirty="0" err="1" smtClean="0"/>
              <a:t>výrobu</a:t>
            </a:r>
            <a:r>
              <a:rPr lang="en-US" sz="1900" b="1" dirty="0" smtClean="0"/>
              <a:t>:</a:t>
            </a:r>
            <a:endParaRPr lang="cs-CZ" sz="1900" b="1" dirty="0" smtClean="0"/>
          </a:p>
          <a:p>
            <a:pPr lvl="1" algn="just"/>
            <a:r>
              <a:rPr lang="en-US" sz="1900" dirty="0" err="1" smtClean="0"/>
              <a:t>výstavba</a:t>
            </a:r>
            <a:r>
              <a:rPr lang="en-US" sz="1900" dirty="0" smtClean="0"/>
              <a:t> </a:t>
            </a:r>
            <a:r>
              <a:rPr lang="en-US" sz="1900" dirty="0"/>
              <a:t>a rekonstrukce staveb pro skladování a sklizeň produktů rostlinné produkce (kromě obilovin a olejnin) včetně technologií, i technologií na čištění technologických vod,</a:t>
            </a:r>
            <a:endParaRPr lang="cs-CZ" sz="1900" dirty="0"/>
          </a:p>
          <a:p>
            <a:pPr lvl="1" algn="just"/>
            <a:r>
              <a:rPr lang="en-US" sz="1900" dirty="0"/>
              <a:t>pořízení technologie skladování obilovin a olejnin, </a:t>
            </a:r>
            <a:endParaRPr lang="cs-CZ" sz="1900" dirty="0"/>
          </a:p>
          <a:p>
            <a:pPr lvl="1" algn="just"/>
            <a:r>
              <a:rPr lang="en-US" sz="1900" dirty="0"/>
              <a:t>výstavba a rekonstrukce nosných konstrukcí sadů včetně protikroupových a protidešťových systémů a ochranných sítí proti ptactvu</a:t>
            </a:r>
            <a:r>
              <a:rPr lang="en-US" sz="1900" dirty="0" smtClean="0"/>
              <a:t>,</a:t>
            </a:r>
            <a:endParaRPr lang="cs-CZ" sz="1900" dirty="0"/>
          </a:p>
        </p:txBody>
      </p:sp>
    </p:spTree>
    <p:extLst>
      <p:ext uri="{BB962C8B-B14F-4D97-AF65-F5344CB8AC3E}">
        <p14:creationId xmlns:p14="http://schemas.microsoft.com/office/powerpoint/2010/main" val="420277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229600" cy="652934"/>
          </a:xfrm>
        </p:spPr>
        <p:txBody>
          <a:bodyPr>
            <a:normAutofit fontScale="90000"/>
          </a:bodyPr>
          <a:lstStyle/>
          <a:p>
            <a:pPr algn="ctr"/>
            <a:r>
              <a:rPr lang="cs-CZ" sz="2700" dirty="0"/>
              <a:t>Operace </a:t>
            </a:r>
            <a:r>
              <a:rPr lang="cs-CZ" sz="2700" dirty="0" smtClean="0"/>
              <a:t>4.1.1</a:t>
            </a:r>
            <a:br>
              <a:rPr lang="cs-CZ" sz="2700" dirty="0" smtClean="0"/>
            </a:br>
            <a:r>
              <a:rPr lang="cs-CZ" sz="2700" dirty="0"/>
              <a:t>Způsobilé výdaje (II.)</a:t>
            </a:r>
            <a:r>
              <a:rPr lang="cs-CZ" sz="2000" dirty="0"/>
              <a:t/>
            </a:r>
            <a:br>
              <a:rPr lang="cs-CZ" sz="2000" dirty="0"/>
            </a:br>
            <a:endParaRPr lang="cs-CZ" sz="2000" dirty="0"/>
          </a:p>
        </p:txBody>
      </p:sp>
      <p:sp>
        <p:nvSpPr>
          <p:cNvPr id="6" name="Zástupný symbol pro obsah 5"/>
          <p:cNvSpPr>
            <a:spLocks noGrp="1"/>
          </p:cNvSpPr>
          <p:nvPr>
            <p:ph idx="1"/>
          </p:nvPr>
        </p:nvSpPr>
        <p:spPr>
          <a:xfrm>
            <a:off x="457200" y="1052737"/>
            <a:ext cx="8229600" cy="5472608"/>
          </a:xfrm>
        </p:spPr>
        <p:txBody>
          <a:bodyPr>
            <a:normAutofit/>
          </a:bodyPr>
          <a:lstStyle/>
          <a:p>
            <a:pPr lvl="1" algn="just">
              <a:lnSpc>
                <a:spcPct val="90000"/>
              </a:lnSpc>
            </a:pPr>
            <a:r>
              <a:rPr lang="en-US" sz="1900" dirty="0" err="1" smtClean="0"/>
              <a:t>výstavba</a:t>
            </a:r>
            <a:r>
              <a:rPr lang="en-US" sz="1900" dirty="0" smtClean="0"/>
              <a:t> </a:t>
            </a:r>
            <a:r>
              <a:rPr lang="en-US" sz="1900" dirty="0"/>
              <a:t>a rekonstrukce nosných konstrukcí chmelnic včetně protikroupových a protidešťových systémů, </a:t>
            </a:r>
            <a:endParaRPr lang="cs-CZ" sz="1900" dirty="0"/>
          </a:p>
          <a:p>
            <a:pPr lvl="1" algn="just">
              <a:lnSpc>
                <a:spcPct val="90000"/>
              </a:lnSpc>
            </a:pPr>
            <a:r>
              <a:rPr lang="en-US" sz="1900" dirty="0"/>
              <a:t>výstavba nosných konstrukcí v nových výsadbách révy vinné  včetně protikroupových a protidešťových systémů a ochranných sítí proti ptactvu,  </a:t>
            </a:r>
            <a:endParaRPr lang="cs-CZ" sz="1900" dirty="0"/>
          </a:p>
          <a:p>
            <a:pPr lvl="1" algn="just">
              <a:lnSpc>
                <a:spcPct val="90000"/>
              </a:lnSpc>
            </a:pPr>
            <a:r>
              <a:rPr lang="en-US" sz="1900" dirty="0"/>
              <a:t>výstavba a rekonstrukce protikroupových systémů a ochranných sítí proti ptactvu ve stávajících výsadbách révy vinné,</a:t>
            </a:r>
            <a:endParaRPr lang="cs-CZ" sz="1900" dirty="0"/>
          </a:p>
          <a:p>
            <a:pPr lvl="1" algn="just">
              <a:lnSpc>
                <a:spcPct val="90000"/>
              </a:lnSpc>
            </a:pPr>
            <a:r>
              <a:rPr lang="en-US" sz="1900" dirty="0"/>
              <a:t>výstavba a rekonstrukce skleníků, fóliovníků, kontejneroven včetně souvisejících technologií,</a:t>
            </a:r>
            <a:endParaRPr lang="cs-CZ" sz="1900" dirty="0"/>
          </a:p>
          <a:p>
            <a:pPr lvl="1" algn="just">
              <a:lnSpc>
                <a:spcPct val="90000"/>
              </a:lnSpc>
            </a:pPr>
            <a:r>
              <a:rPr lang="en-US" sz="1900" dirty="0"/>
              <a:t>výstavba a rekonstrukce dalších zahradnických a speciálních staveb včetně souvisejících technologií. Jedná se o dočasná úložiště vyzvednutého sadebního materiálu (klimatizované haly, chladící boxy apod.), pařeniště, stacionární kompostéry, pěstírny hub a školky na ovocné, okrasné druhy včetně révy vinné, okrasných rostlin a sadby chmele, školky pro pěstování matečnic rychle rostoucích dřevin na zemědělské půdě a lesní školky s produkcí na zemědělské půdě, </a:t>
            </a:r>
            <a:endParaRPr lang="cs-CZ" sz="1900" dirty="0"/>
          </a:p>
        </p:txBody>
      </p:sp>
    </p:spTree>
    <p:extLst>
      <p:ext uri="{BB962C8B-B14F-4D97-AF65-F5344CB8AC3E}">
        <p14:creationId xmlns:p14="http://schemas.microsoft.com/office/powerpoint/2010/main" val="623417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229600" cy="652934"/>
          </a:xfrm>
        </p:spPr>
        <p:txBody>
          <a:bodyPr>
            <a:normAutofit fontScale="90000"/>
          </a:bodyPr>
          <a:lstStyle/>
          <a:p>
            <a:pPr algn="ctr"/>
            <a:r>
              <a:rPr lang="cs-CZ" sz="2700" dirty="0"/>
              <a:t>Operace </a:t>
            </a:r>
            <a:r>
              <a:rPr lang="cs-CZ" sz="2700" dirty="0" smtClean="0"/>
              <a:t>4.1.1</a:t>
            </a:r>
            <a:br>
              <a:rPr lang="cs-CZ" sz="2700" dirty="0" smtClean="0"/>
            </a:br>
            <a:r>
              <a:rPr lang="cs-CZ" sz="2700" dirty="0"/>
              <a:t>Způsobilé výdaje (III.)</a:t>
            </a:r>
            <a:r>
              <a:rPr lang="cs-CZ" sz="2000" dirty="0"/>
              <a:t/>
            </a:r>
            <a:br>
              <a:rPr lang="cs-CZ" sz="2000" dirty="0"/>
            </a:br>
            <a:endParaRPr lang="cs-CZ" sz="2000" dirty="0"/>
          </a:p>
        </p:txBody>
      </p:sp>
      <p:sp>
        <p:nvSpPr>
          <p:cNvPr id="6" name="Zástupný symbol pro obsah 5"/>
          <p:cNvSpPr>
            <a:spLocks noGrp="1"/>
          </p:cNvSpPr>
          <p:nvPr>
            <p:ph idx="1"/>
          </p:nvPr>
        </p:nvSpPr>
        <p:spPr>
          <a:xfrm>
            <a:off x="457200" y="1052737"/>
            <a:ext cx="8229600" cy="5328591"/>
          </a:xfrm>
        </p:spPr>
        <p:txBody>
          <a:bodyPr>
            <a:normAutofit fontScale="92500" lnSpcReduction="20000"/>
          </a:bodyPr>
          <a:lstStyle/>
          <a:p>
            <a:pPr marL="0" indent="0" algn="just">
              <a:buNone/>
            </a:pPr>
            <a:endParaRPr lang="cs-CZ" sz="900" b="1" dirty="0" smtClean="0">
              <a:solidFill>
                <a:srgbClr val="B2BC00"/>
              </a:solidFill>
              <a:ea typeface="+mj-ea"/>
            </a:endParaRPr>
          </a:p>
          <a:p>
            <a:pPr lvl="0" algn="just">
              <a:buFont typeface="+mj-lt"/>
              <a:buAutoNum type="alphaUcPeriod" startAt="3"/>
            </a:pPr>
            <a:r>
              <a:rPr lang="en-US" sz="1900" b="1" dirty="0"/>
              <a:t>peletárny, jejichž veškerá produkce bude spotřebována přímo v zemědělském podniku</a:t>
            </a:r>
            <a:endParaRPr lang="cs-CZ" sz="1900" b="1" dirty="0"/>
          </a:p>
          <a:p>
            <a:pPr lvl="0" algn="just">
              <a:buFont typeface="+mj-lt"/>
              <a:buAutoNum type="alphaUcPeriod" startAt="3"/>
            </a:pPr>
            <a:r>
              <a:rPr lang="en-US" sz="1900" b="1" dirty="0" err="1"/>
              <a:t>nákup</a:t>
            </a:r>
            <a:r>
              <a:rPr lang="en-US" sz="1900" b="1" dirty="0"/>
              <a:t> </a:t>
            </a:r>
            <a:r>
              <a:rPr lang="cs-CZ" sz="1900" b="1" dirty="0" smtClean="0"/>
              <a:t>vybraných </a:t>
            </a:r>
            <a:r>
              <a:rPr lang="en-US" sz="1900" b="1" dirty="0" err="1" smtClean="0"/>
              <a:t>speciálních</a:t>
            </a:r>
            <a:r>
              <a:rPr lang="en-US" sz="1900" b="1" dirty="0" smtClean="0"/>
              <a:t> </a:t>
            </a:r>
            <a:r>
              <a:rPr lang="en-US" sz="1900" b="1" dirty="0"/>
              <a:t>mobilních strojů pro </a:t>
            </a:r>
            <a:r>
              <a:rPr lang="en-US" sz="1900" b="1" dirty="0" err="1"/>
              <a:t>zemědělskou</a:t>
            </a:r>
            <a:r>
              <a:rPr lang="en-US" sz="1900" b="1" dirty="0"/>
              <a:t> </a:t>
            </a:r>
            <a:r>
              <a:rPr lang="en-US" sz="1900" b="1" dirty="0" err="1" smtClean="0"/>
              <a:t>výrobu</a:t>
            </a:r>
            <a:r>
              <a:rPr lang="en-US" sz="1900" b="1" dirty="0" smtClean="0"/>
              <a:t>,</a:t>
            </a:r>
            <a:endParaRPr lang="cs-CZ" sz="1900" b="1" dirty="0"/>
          </a:p>
          <a:p>
            <a:pPr lvl="0" algn="just">
              <a:buFont typeface="+mj-lt"/>
              <a:buAutoNum type="alphaUcPeriod" startAt="3"/>
            </a:pPr>
            <a:r>
              <a:rPr lang="en-US" sz="1900" b="1" dirty="0"/>
              <a:t>nákup nemovitosti maximálně do částky odpovídající 10 % způsobilých výdajů, ze  kterých je stanovena dotace, za podmínek  stanovených v Obecných podmínkách Pravidel, kapitola 7. Způsobilé výdaje</a:t>
            </a:r>
            <a:r>
              <a:rPr lang="en-US" sz="1900" b="1" dirty="0" smtClean="0"/>
              <a:t>.</a:t>
            </a:r>
            <a:endParaRPr lang="cs-CZ" sz="1900" b="1" dirty="0" smtClean="0"/>
          </a:p>
          <a:p>
            <a:pPr marL="0" indent="0" algn="just">
              <a:buNone/>
            </a:pPr>
            <a:endParaRPr lang="cs-CZ" sz="1900" i="1" dirty="0" smtClean="0"/>
          </a:p>
          <a:p>
            <a:pPr marL="0" indent="0" algn="just">
              <a:buNone/>
            </a:pPr>
            <a:r>
              <a:rPr lang="cs-CZ" sz="1900" i="1" dirty="0" smtClean="0"/>
              <a:t>Způsobilé </a:t>
            </a:r>
            <a:r>
              <a:rPr lang="cs-CZ" sz="1900" i="1" dirty="0"/>
              <a:t>výdaje, určené pouze pro záměr a) a b</a:t>
            </a:r>
            <a:r>
              <a:rPr lang="cs-CZ" sz="1900" i="1" dirty="0" smtClean="0"/>
              <a:t>)</a:t>
            </a:r>
            <a:endParaRPr lang="cs-CZ" sz="1900" dirty="0"/>
          </a:p>
          <a:p>
            <a:pPr lvl="0" algn="just">
              <a:buFont typeface="+mj-lt"/>
              <a:buAutoNum type="alphaUcPeriod" startAt="6"/>
            </a:pPr>
            <a:r>
              <a:rPr lang="cs-CZ" sz="1900" b="1" dirty="0">
                <a:solidFill>
                  <a:srgbClr val="FF0000"/>
                </a:solidFill>
              </a:rPr>
              <a:t>Obecné náklady spojené s přípravou a realizací projektu:</a:t>
            </a:r>
          </a:p>
          <a:p>
            <a:pPr lvl="1" algn="just"/>
            <a:r>
              <a:rPr lang="en-US" sz="1900" dirty="0" smtClean="0">
                <a:solidFill>
                  <a:srgbClr val="FF0000"/>
                </a:solidFill>
              </a:rPr>
              <a:t>dokumentace </a:t>
            </a:r>
            <a:r>
              <a:rPr lang="en-US" sz="1900" dirty="0">
                <a:solidFill>
                  <a:srgbClr val="FF0000"/>
                </a:solidFill>
              </a:rPr>
              <a:t>ke stavebnímu řízení (ohlášení stavby či jiné jednání se stavebním úřadem), </a:t>
            </a:r>
            <a:r>
              <a:rPr lang="en-US" sz="1900" dirty="0" smtClean="0">
                <a:solidFill>
                  <a:srgbClr val="FF0000"/>
                </a:solidFill>
              </a:rPr>
              <a:t>odborn</a:t>
            </a:r>
            <a:r>
              <a:rPr lang="cs-CZ" sz="1900" dirty="0" smtClean="0">
                <a:solidFill>
                  <a:srgbClr val="FF0000"/>
                </a:solidFill>
              </a:rPr>
              <a:t>é</a:t>
            </a:r>
            <a:r>
              <a:rPr lang="en-US" sz="1900" dirty="0" smtClean="0">
                <a:solidFill>
                  <a:srgbClr val="FF0000"/>
                </a:solidFill>
              </a:rPr>
              <a:t> posudk</a:t>
            </a:r>
            <a:r>
              <a:rPr lang="cs-CZ" sz="1900" dirty="0" smtClean="0">
                <a:solidFill>
                  <a:srgbClr val="FF0000"/>
                </a:solidFill>
              </a:rPr>
              <a:t>y</a:t>
            </a:r>
            <a:r>
              <a:rPr lang="en-US" sz="1900" dirty="0" smtClean="0">
                <a:solidFill>
                  <a:srgbClr val="FF0000"/>
                </a:solidFill>
              </a:rPr>
              <a:t> </a:t>
            </a:r>
            <a:r>
              <a:rPr lang="en-US" sz="1900" dirty="0">
                <a:solidFill>
                  <a:srgbClr val="FF0000"/>
                </a:solidFill>
              </a:rPr>
              <a:t>ve vztahu k životnímu prostředí, </a:t>
            </a:r>
            <a:r>
              <a:rPr lang="en-US" sz="1900" dirty="0" smtClean="0">
                <a:solidFill>
                  <a:srgbClr val="FF0000"/>
                </a:solidFill>
              </a:rPr>
              <a:t>položkov</a:t>
            </a:r>
            <a:r>
              <a:rPr lang="cs-CZ" sz="1900" dirty="0" smtClean="0">
                <a:solidFill>
                  <a:srgbClr val="FF0000"/>
                </a:solidFill>
              </a:rPr>
              <a:t>é</a:t>
            </a:r>
            <a:r>
              <a:rPr lang="en-US" sz="1900" dirty="0" smtClean="0">
                <a:solidFill>
                  <a:srgbClr val="FF0000"/>
                </a:solidFill>
              </a:rPr>
              <a:t> rozpočt</a:t>
            </a:r>
            <a:r>
              <a:rPr lang="cs-CZ" sz="1900" dirty="0" smtClean="0">
                <a:solidFill>
                  <a:srgbClr val="FF0000"/>
                </a:solidFill>
              </a:rPr>
              <a:t>y</a:t>
            </a:r>
            <a:r>
              <a:rPr lang="en-US" sz="1900" dirty="0" smtClean="0">
                <a:solidFill>
                  <a:srgbClr val="FF0000"/>
                </a:solidFill>
              </a:rPr>
              <a:t>, </a:t>
            </a:r>
            <a:r>
              <a:rPr lang="en-US" sz="1900" dirty="0">
                <a:solidFill>
                  <a:srgbClr val="FF0000"/>
                </a:solidFill>
              </a:rPr>
              <a:t>dokumentace skutečného provedení stavby po dokončení stavby</a:t>
            </a:r>
            <a:r>
              <a:rPr lang="en-US" sz="1900" dirty="0" smtClean="0">
                <a:solidFill>
                  <a:srgbClr val="FF0000"/>
                </a:solidFill>
              </a:rPr>
              <a:t>, </a:t>
            </a:r>
            <a:r>
              <a:rPr lang="en-US" sz="1900" dirty="0">
                <a:solidFill>
                  <a:srgbClr val="FF0000"/>
                </a:solidFill>
              </a:rPr>
              <a:t>technický dozor stavebníka, autorský dozor projektanta.    </a:t>
            </a:r>
            <a:endParaRPr lang="cs-CZ" sz="1900" dirty="0">
              <a:solidFill>
                <a:srgbClr val="FF0000"/>
              </a:solidFill>
            </a:endParaRPr>
          </a:p>
          <a:p>
            <a:pPr lvl="1" algn="just"/>
            <a:r>
              <a:rPr lang="en-US" sz="1900" dirty="0" smtClean="0">
                <a:solidFill>
                  <a:srgbClr val="FF0000"/>
                </a:solidFill>
              </a:rPr>
              <a:t>konzultace </a:t>
            </a:r>
            <a:r>
              <a:rPr lang="en-US" sz="1900" dirty="0">
                <a:solidFill>
                  <a:srgbClr val="FF0000"/>
                </a:solidFill>
              </a:rPr>
              <a:t>k vypracování a administraci Žádosti o dotaci </a:t>
            </a:r>
            <a:r>
              <a:rPr lang="en-US" sz="1900" dirty="0"/>
              <a:t>a k přípravě a provádění výběrového řízení</a:t>
            </a:r>
            <a:endParaRPr lang="cs-CZ" sz="1900" dirty="0"/>
          </a:p>
          <a:p>
            <a:pPr algn="just">
              <a:buFont typeface="+mj-lt"/>
              <a:buAutoNum type="alphaUcPeriod" startAt="6"/>
            </a:pPr>
            <a:r>
              <a:rPr lang="en-US" sz="1900" b="1" dirty="0">
                <a:solidFill>
                  <a:srgbClr val="FF0000"/>
                </a:solidFill>
              </a:rPr>
              <a:t>Nákup běžných zemědělských strojů.</a:t>
            </a:r>
            <a:r>
              <a:rPr lang="en-US" sz="1900" b="1" dirty="0"/>
              <a:t> </a:t>
            </a:r>
            <a:endParaRPr lang="cs-CZ" sz="1900" b="1" dirty="0"/>
          </a:p>
        </p:txBody>
      </p:sp>
    </p:spTree>
    <p:extLst>
      <p:ext uri="{BB962C8B-B14F-4D97-AF65-F5344CB8AC3E}">
        <p14:creationId xmlns:p14="http://schemas.microsoft.com/office/powerpoint/2010/main" val="38392031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720080"/>
          </a:xfrm>
        </p:spPr>
        <p:txBody>
          <a:bodyPr>
            <a:normAutofit fontScale="90000"/>
          </a:bodyPr>
          <a:lstStyle/>
          <a:p>
            <a:pPr lvl="0" algn="ctr"/>
            <a:r>
              <a:rPr lang="cs-CZ" sz="2700" dirty="0"/>
              <a:t>Operace </a:t>
            </a:r>
            <a:r>
              <a:rPr lang="cs-CZ" sz="2700" dirty="0" smtClean="0"/>
              <a:t>4.1.1</a:t>
            </a:r>
            <a:br>
              <a:rPr lang="cs-CZ" sz="2700" dirty="0" smtClean="0"/>
            </a:br>
            <a:r>
              <a:rPr lang="cs-CZ" sz="2700" dirty="0"/>
              <a:t>Kritéria přijatelnosti 4.1.1 (I.)</a:t>
            </a:r>
            <a:r>
              <a:rPr lang="cs-CZ" sz="1800" dirty="0"/>
              <a:t/>
            </a:r>
            <a:br>
              <a:rPr lang="cs-CZ" sz="1800" dirty="0"/>
            </a:br>
            <a:endParaRPr lang="cs-CZ" sz="2000" dirty="0"/>
          </a:p>
        </p:txBody>
      </p:sp>
      <p:sp>
        <p:nvSpPr>
          <p:cNvPr id="3" name="Zástupný symbol pro obsah 2"/>
          <p:cNvSpPr>
            <a:spLocks noGrp="1"/>
          </p:cNvSpPr>
          <p:nvPr>
            <p:ph idx="1"/>
          </p:nvPr>
        </p:nvSpPr>
        <p:spPr>
          <a:xfrm>
            <a:off x="457200" y="1124745"/>
            <a:ext cx="8229600" cy="5328592"/>
          </a:xfrm>
        </p:spPr>
        <p:txBody>
          <a:bodyPr>
            <a:normAutofit/>
          </a:bodyPr>
          <a:lstStyle/>
          <a:p>
            <a:pPr marL="0" lvl="0" indent="0">
              <a:buNone/>
            </a:pPr>
            <a:endParaRPr lang="cs-CZ" sz="2000" b="1" dirty="0" smtClean="0">
              <a:solidFill>
                <a:srgbClr val="B2BC00"/>
              </a:solidFill>
              <a:ea typeface="+mj-ea"/>
            </a:endParaRPr>
          </a:p>
          <a:p>
            <a:pPr lvl="0" algn="just">
              <a:buFont typeface="+mj-lt"/>
              <a:buAutoNum type="arabicPeriod"/>
            </a:pPr>
            <a:r>
              <a:rPr lang="cs-CZ" sz="1800" dirty="0" smtClean="0"/>
              <a:t>Projekt </a:t>
            </a:r>
            <a:r>
              <a:rPr lang="cs-CZ" sz="1800" dirty="0"/>
              <a:t>lze realizovat na území ČR kromě hlavního města </a:t>
            </a:r>
            <a:r>
              <a:rPr lang="cs-CZ" sz="1800" dirty="0" smtClean="0"/>
              <a:t>Prahy.</a:t>
            </a:r>
            <a:endParaRPr lang="cs-CZ" sz="1800" dirty="0"/>
          </a:p>
          <a:p>
            <a:pPr lvl="0" algn="just">
              <a:buFont typeface="+mj-lt"/>
              <a:buAutoNum type="arabicPeriod"/>
            </a:pPr>
            <a:endParaRPr lang="cs-CZ" sz="1800" dirty="0" smtClean="0"/>
          </a:p>
          <a:p>
            <a:pPr lvl="0" algn="just">
              <a:buFont typeface="+mj-lt"/>
              <a:buAutoNum type="arabicPeriod"/>
            </a:pPr>
            <a:r>
              <a:rPr lang="cs-CZ" sz="1800" dirty="0" smtClean="0"/>
              <a:t>Podpora </a:t>
            </a:r>
            <a:r>
              <a:rPr lang="cs-CZ" sz="1800" dirty="0"/>
              <a:t>je podmíněna kladným zhodnocením projektu s vyhodnocením aspektů účelnosti, potřebnosti, efektivnosti, hospodárnosti a </a:t>
            </a:r>
            <a:r>
              <a:rPr lang="cs-CZ" sz="1800" dirty="0" smtClean="0"/>
              <a:t>proveditelnosti.</a:t>
            </a:r>
            <a:endParaRPr lang="cs-CZ" sz="1800" dirty="0"/>
          </a:p>
          <a:p>
            <a:pPr lvl="0" algn="just">
              <a:buFont typeface="+mj-lt"/>
              <a:buAutoNum type="arabicPeriod"/>
            </a:pPr>
            <a:endParaRPr lang="cs-CZ" sz="1800" dirty="0" smtClean="0"/>
          </a:p>
          <a:p>
            <a:pPr lvl="0" algn="just">
              <a:buFont typeface="+mj-lt"/>
              <a:buAutoNum type="arabicPeriod"/>
            </a:pPr>
            <a:r>
              <a:rPr lang="en-US" sz="1800" dirty="0" smtClean="0"/>
              <a:t>Žadatel </a:t>
            </a:r>
            <a:r>
              <a:rPr lang="en-US" sz="1800" dirty="0"/>
              <a:t>splnil podmínku finančního zdraví u projektů, jejichž způsobilé výdaje, ze kterých je stanovena dotace, přesahují 1 000 000,- </a:t>
            </a:r>
            <a:r>
              <a:rPr lang="en-US" sz="1800" dirty="0" err="1" smtClean="0"/>
              <a:t>Kč</a:t>
            </a:r>
            <a:r>
              <a:rPr lang="en-US" sz="1800" dirty="0" smtClean="0"/>
              <a:t>. </a:t>
            </a:r>
            <a:r>
              <a:rPr lang="en-US" sz="1800" dirty="0"/>
              <a:t>Podmínka se nevztahuje na: obce, svazky obcí, příspěvkové organizace, spolky, pobočné spolky, ústavy, obecně prospěšné společnosti, zájmová sdružení právnických osob, církevní organizace a náboženské společnosti, nadace, veřejné VŠ a školní statky/podniky.</a:t>
            </a:r>
            <a:endParaRPr lang="cs-CZ" sz="1800" dirty="0"/>
          </a:p>
          <a:p>
            <a:pPr marL="0" indent="0">
              <a:buNone/>
            </a:pPr>
            <a:endParaRPr lang="cs-CZ" sz="1800" dirty="0"/>
          </a:p>
        </p:txBody>
      </p:sp>
    </p:spTree>
    <p:extLst>
      <p:ext uri="{BB962C8B-B14F-4D97-AF65-F5344CB8AC3E}">
        <p14:creationId xmlns:p14="http://schemas.microsoft.com/office/powerpoint/2010/main" val="2332400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720080"/>
          </a:xfrm>
        </p:spPr>
        <p:txBody>
          <a:bodyPr>
            <a:normAutofit fontScale="90000"/>
          </a:bodyPr>
          <a:lstStyle/>
          <a:p>
            <a:pPr lvl="0" algn="ctr"/>
            <a:r>
              <a:rPr lang="cs-CZ" sz="2700" dirty="0"/>
              <a:t>Operace </a:t>
            </a:r>
            <a:r>
              <a:rPr lang="cs-CZ" sz="2700" dirty="0" smtClean="0"/>
              <a:t>4.1.1</a:t>
            </a:r>
            <a:br>
              <a:rPr lang="cs-CZ" sz="2700" dirty="0" smtClean="0"/>
            </a:br>
            <a:r>
              <a:rPr lang="cs-CZ" sz="2700" dirty="0"/>
              <a:t>Kritéria přijatelnosti 4.1.1 (II.)</a:t>
            </a:r>
            <a:r>
              <a:rPr lang="cs-CZ" sz="2000" dirty="0"/>
              <a:t/>
            </a:r>
            <a:br>
              <a:rPr lang="cs-CZ" sz="2000" dirty="0"/>
            </a:br>
            <a:endParaRPr lang="cs-CZ" sz="2000" dirty="0"/>
          </a:p>
        </p:txBody>
      </p:sp>
      <p:sp>
        <p:nvSpPr>
          <p:cNvPr id="3" name="Zástupný symbol pro obsah 2"/>
          <p:cNvSpPr>
            <a:spLocks noGrp="1"/>
          </p:cNvSpPr>
          <p:nvPr>
            <p:ph idx="1"/>
          </p:nvPr>
        </p:nvSpPr>
        <p:spPr>
          <a:xfrm>
            <a:off x="457200" y="1124745"/>
            <a:ext cx="8229600" cy="5328592"/>
          </a:xfrm>
        </p:spPr>
        <p:txBody>
          <a:bodyPr>
            <a:noAutofit/>
          </a:bodyPr>
          <a:lstStyle/>
          <a:p>
            <a:pPr lvl="0" algn="just">
              <a:buFont typeface="+mj-lt"/>
              <a:buAutoNum type="arabicPeriod" startAt="4"/>
            </a:pPr>
            <a:endParaRPr lang="cs-CZ" sz="1800" dirty="0" smtClean="0"/>
          </a:p>
          <a:p>
            <a:pPr lvl="0" algn="just">
              <a:buFont typeface="+mj-lt"/>
              <a:buAutoNum type="arabicPeriod" startAt="4"/>
            </a:pPr>
            <a:r>
              <a:rPr lang="cs-CZ" sz="1800" dirty="0" smtClean="0"/>
              <a:t>U </a:t>
            </a:r>
            <a:r>
              <a:rPr lang="cs-CZ" sz="1800" dirty="0"/>
              <a:t>projektu vyžadujícího posouzení vlivu záměru na životní prostředí </a:t>
            </a:r>
            <a:r>
              <a:rPr lang="cs-CZ" sz="1800" dirty="0" smtClean="0"/>
              <a:t>(EIA) je </a:t>
            </a:r>
            <a:r>
              <a:rPr lang="cs-CZ" sz="1800" dirty="0"/>
              <a:t>podmínkou přijatelnosti </a:t>
            </a:r>
            <a:r>
              <a:rPr lang="cs-CZ" sz="1800" dirty="0" smtClean="0"/>
              <a:t>souhlasné stanovisko </a:t>
            </a:r>
            <a:r>
              <a:rPr lang="cs-CZ" sz="1800" dirty="0"/>
              <a:t>příslušného úřadu k posouzení vlivů provedení záměru na životní </a:t>
            </a:r>
            <a:r>
              <a:rPr lang="cs-CZ" sz="1800" dirty="0" smtClean="0"/>
              <a:t>prostředí, nebo sdělení k podlimitnímu záměru se závěrem, že předložený záměr nepodléhá zjišťovacímu řízení, nebo závěr zjišťovacího řízení s výrokem, že záměr nepodléhá dalšímu posuzování. </a:t>
            </a:r>
          </a:p>
          <a:p>
            <a:pPr lvl="0" algn="just">
              <a:buFont typeface="+mj-lt"/>
              <a:buAutoNum type="arabicPeriod" startAt="4"/>
            </a:pPr>
            <a:endParaRPr lang="cs-CZ" sz="1800" dirty="0" smtClean="0"/>
          </a:p>
          <a:p>
            <a:pPr lvl="0" algn="just">
              <a:buFont typeface="+mj-lt"/>
              <a:buAutoNum type="arabicPeriod" startAt="4"/>
            </a:pPr>
            <a:endParaRPr lang="cs-CZ" sz="1800" dirty="0" smtClean="0"/>
          </a:p>
          <a:p>
            <a:pPr lvl="0" algn="just">
              <a:buFont typeface="+mj-lt"/>
              <a:buAutoNum type="arabicPeriod" startAt="4"/>
            </a:pPr>
            <a:r>
              <a:rPr lang="cs-CZ" sz="1800" dirty="0" smtClean="0"/>
              <a:t>Projekt </a:t>
            </a:r>
            <a:r>
              <a:rPr lang="cs-CZ" sz="1800" dirty="0"/>
              <a:t>nesmí být zaměřen pouze na zateplení budovy za účelem snížení konečné spotřeby </a:t>
            </a:r>
            <a:r>
              <a:rPr lang="cs-CZ" sz="1800" dirty="0" smtClean="0"/>
              <a:t>energie.</a:t>
            </a:r>
            <a:endParaRPr lang="cs-CZ" sz="1800" dirty="0"/>
          </a:p>
        </p:txBody>
      </p:sp>
    </p:spTree>
    <p:extLst>
      <p:ext uri="{BB962C8B-B14F-4D97-AF65-F5344CB8AC3E}">
        <p14:creationId xmlns:p14="http://schemas.microsoft.com/office/powerpoint/2010/main" val="1412226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400" dirty="0" smtClean="0"/>
              <a:t>STRUKTURA PROVÁDĚCÍCH PŘEDPISŮ</a:t>
            </a:r>
            <a:endParaRPr lang="cs-CZ" sz="2400" dirty="0"/>
          </a:p>
        </p:txBody>
      </p:sp>
      <p:sp>
        <p:nvSpPr>
          <p:cNvPr id="3" name="Zástupný symbol pro obsah 2"/>
          <p:cNvSpPr>
            <a:spLocks noGrp="1"/>
          </p:cNvSpPr>
          <p:nvPr>
            <p:ph idx="1"/>
          </p:nvPr>
        </p:nvSpPr>
        <p:spPr/>
        <p:txBody>
          <a:bodyPr>
            <a:normAutofit/>
          </a:bodyPr>
          <a:lstStyle/>
          <a:p>
            <a:r>
              <a:rPr lang="cs-CZ" sz="2000" dirty="0" smtClean="0"/>
              <a:t>Program rozvoje venkova na období 2014 – 2020</a:t>
            </a:r>
          </a:p>
          <a:p>
            <a:endParaRPr lang="cs-CZ" sz="2000" dirty="0" smtClean="0"/>
          </a:p>
          <a:p>
            <a:r>
              <a:rPr lang="cs-CZ" sz="2000" dirty="0" smtClean="0"/>
              <a:t>Pravidla, kterými se stanovují podmínky pro poskytování dotace na projekty Programu rozvoje venkova na období 2014-2020</a:t>
            </a:r>
          </a:p>
          <a:p>
            <a:pPr lvl="1"/>
            <a:r>
              <a:rPr lang="cs-CZ" dirty="0" smtClean="0"/>
              <a:t>Obecné podmínky</a:t>
            </a:r>
          </a:p>
          <a:p>
            <a:pPr lvl="1"/>
            <a:r>
              <a:rPr lang="cs-CZ" dirty="0" smtClean="0"/>
              <a:t>Specifické podmínky pro příslušnou operaci</a:t>
            </a:r>
          </a:p>
          <a:p>
            <a:pPr lvl="1"/>
            <a:endParaRPr lang="cs-CZ" dirty="0" smtClean="0"/>
          </a:p>
          <a:p>
            <a:r>
              <a:rPr lang="cs-CZ" sz="2000" dirty="0" smtClean="0"/>
              <a:t>Příručky</a:t>
            </a:r>
          </a:p>
          <a:p>
            <a:pPr lvl="1"/>
            <a:r>
              <a:rPr lang="cs-CZ" dirty="0" smtClean="0"/>
              <a:t>Příručka pro zadávání veřejných zakázek</a:t>
            </a:r>
          </a:p>
          <a:p>
            <a:pPr lvl="1"/>
            <a:r>
              <a:rPr lang="cs-CZ" dirty="0" smtClean="0"/>
              <a:t>Příručka pro publicitu PRV</a:t>
            </a:r>
          </a:p>
          <a:p>
            <a:pPr lvl="1"/>
            <a:r>
              <a:rPr lang="cs-CZ" dirty="0" smtClean="0"/>
              <a:t>Metodika pro výpočet finančního zdraví</a:t>
            </a:r>
            <a:endParaRPr lang="cs-CZ" dirty="0"/>
          </a:p>
        </p:txBody>
      </p:sp>
    </p:spTree>
    <p:extLst>
      <p:ext uri="{BB962C8B-B14F-4D97-AF65-F5344CB8AC3E}">
        <p14:creationId xmlns:p14="http://schemas.microsoft.com/office/powerpoint/2010/main" val="2416277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74638"/>
            <a:ext cx="7992888" cy="634082"/>
          </a:xfrm>
        </p:spPr>
        <p:txBody>
          <a:bodyPr>
            <a:normAutofit fontScale="90000"/>
          </a:bodyPr>
          <a:lstStyle/>
          <a:p>
            <a:pPr algn="ctr"/>
            <a:r>
              <a:rPr lang="cs-CZ" sz="2700" dirty="0"/>
              <a:t>Operace </a:t>
            </a:r>
            <a:r>
              <a:rPr lang="cs-CZ" sz="2700" dirty="0" smtClean="0"/>
              <a:t>4.1.1</a:t>
            </a:r>
            <a:br>
              <a:rPr lang="cs-CZ" sz="2700" dirty="0" smtClean="0"/>
            </a:br>
            <a:r>
              <a:rPr lang="cs-CZ" sz="2700" dirty="0"/>
              <a:t>Vybrané další podmínky 4.1.1 (I.)</a:t>
            </a:r>
            <a:r>
              <a:rPr lang="cs-CZ" sz="1800" dirty="0"/>
              <a:t/>
            </a:r>
            <a:br>
              <a:rPr lang="cs-CZ" sz="1800" dirty="0"/>
            </a:br>
            <a:endParaRPr lang="cs-CZ" sz="2000" dirty="0"/>
          </a:p>
        </p:txBody>
      </p:sp>
      <p:sp>
        <p:nvSpPr>
          <p:cNvPr id="3" name="Zástupný symbol pro obsah 2"/>
          <p:cNvSpPr>
            <a:spLocks noGrp="1"/>
          </p:cNvSpPr>
          <p:nvPr>
            <p:ph idx="1"/>
          </p:nvPr>
        </p:nvSpPr>
        <p:spPr>
          <a:xfrm>
            <a:off x="467544" y="1124744"/>
            <a:ext cx="7920880" cy="5040560"/>
          </a:xfrm>
        </p:spPr>
        <p:txBody>
          <a:bodyPr>
            <a:noAutofit/>
          </a:bodyPr>
          <a:lstStyle/>
          <a:p>
            <a:pPr lvl="0" algn="just"/>
            <a:r>
              <a:rPr lang="cs-CZ" sz="1800" dirty="0" smtClean="0"/>
              <a:t>Žádost </a:t>
            </a:r>
            <a:r>
              <a:rPr lang="cs-CZ" sz="1800" dirty="0"/>
              <a:t>o dotaci obdrží v rámci preferenčních kritérií v záměru a) a b) </a:t>
            </a:r>
            <a:r>
              <a:rPr lang="cs-CZ" sz="1800" b="1" dirty="0"/>
              <a:t>minimálně</a:t>
            </a:r>
            <a:r>
              <a:rPr lang="cs-CZ" sz="1800" dirty="0"/>
              <a:t> </a:t>
            </a:r>
            <a:r>
              <a:rPr lang="cs-CZ" sz="1800" b="1" dirty="0"/>
              <a:t>20 bodů</a:t>
            </a:r>
            <a:r>
              <a:rPr lang="cs-CZ" sz="1800" dirty="0"/>
              <a:t> a v záměru c) - l) minimálně </a:t>
            </a:r>
            <a:r>
              <a:rPr lang="cs-CZ" sz="1800" b="1" dirty="0"/>
              <a:t>30 </a:t>
            </a:r>
            <a:r>
              <a:rPr lang="cs-CZ" sz="1800" b="1" dirty="0" smtClean="0"/>
              <a:t>bodů.</a:t>
            </a:r>
            <a:endParaRPr lang="cs-CZ" sz="1800" dirty="0"/>
          </a:p>
          <a:p>
            <a:pPr lvl="0" algn="just"/>
            <a:r>
              <a:rPr lang="cs-CZ" sz="1800" dirty="0" smtClean="0"/>
              <a:t>Výdaje </a:t>
            </a:r>
            <a:r>
              <a:rPr lang="cs-CZ" sz="1800" dirty="0"/>
              <a:t>na </a:t>
            </a:r>
            <a:r>
              <a:rPr lang="cs-CZ" sz="1800" b="1" dirty="0"/>
              <a:t>speciální mobilní stroje</a:t>
            </a:r>
            <a:r>
              <a:rPr lang="cs-CZ" sz="1800" dirty="0"/>
              <a:t> pro živočišnou výrobu </a:t>
            </a:r>
            <a:r>
              <a:rPr lang="cs-CZ" sz="1800" dirty="0" smtClean="0"/>
              <a:t>(netýká se záměru a)) mohou </a:t>
            </a:r>
            <a:r>
              <a:rPr lang="cs-CZ" sz="1800" dirty="0"/>
              <a:t>tvořit </a:t>
            </a:r>
            <a:r>
              <a:rPr lang="cs-CZ" sz="1800" b="1" dirty="0"/>
              <a:t>maximálně 49% výdajů</a:t>
            </a:r>
            <a:r>
              <a:rPr lang="cs-CZ" sz="1800" dirty="0"/>
              <a:t>, ze kterých je stanovena </a:t>
            </a:r>
            <a:r>
              <a:rPr lang="cs-CZ" sz="1800" dirty="0" smtClean="0"/>
              <a:t>dotace.</a:t>
            </a:r>
            <a:endParaRPr lang="cs-CZ" sz="1800" dirty="0"/>
          </a:p>
          <a:p>
            <a:pPr lvl="0" algn="just"/>
            <a:r>
              <a:rPr lang="cs-CZ" sz="1800" dirty="0"/>
              <a:t>Pořízené technologie </a:t>
            </a:r>
            <a:r>
              <a:rPr lang="cs-CZ" sz="1800" b="1" dirty="0"/>
              <a:t>nesmí sloužit k výrobě elektrické </a:t>
            </a:r>
            <a:r>
              <a:rPr lang="cs-CZ" sz="1800" b="1" dirty="0" smtClean="0"/>
              <a:t>energie</a:t>
            </a:r>
            <a:r>
              <a:rPr lang="cs-CZ" sz="1800" dirty="0" smtClean="0"/>
              <a:t>.</a:t>
            </a:r>
            <a:endParaRPr lang="cs-CZ" sz="1800" dirty="0"/>
          </a:p>
          <a:p>
            <a:pPr lvl="0" algn="just"/>
            <a:r>
              <a:rPr lang="cs-CZ" sz="1800" dirty="0"/>
              <a:t>Předmět dotace </a:t>
            </a:r>
            <a:r>
              <a:rPr lang="cs-CZ" sz="1800" b="1" dirty="0"/>
              <a:t>nesmí sloužit pouze pro poskytování </a:t>
            </a:r>
            <a:r>
              <a:rPr lang="cs-CZ" sz="1800" b="1" dirty="0" smtClean="0"/>
              <a:t>služeb</a:t>
            </a:r>
            <a:r>
              <a:rPr lang="cs-CZ" sz="1800" dirty="0" smtClean="0"/>
              <a:t>.</a:t>
            </a:r>
          </a:p>
          <a:p>
            <a:pPr algn="just"/>
            <a:r>
              <a:rPr lang="en-US" sz="1800" dirty="0" err="1"/>
              <a:t>Podpořené</a:t>
            </a:r>
            <a:r>
              <a:rPr lang="en-US" sz="1800" dirty="0"/>
              <a:t> </a:t>
            </a:r>
            <a:r>
              <a:rPr lang="en-US" sz="1800" b="1" dirty="0" err="1"/>
              <a:t>skladovací</a:t>
            </a:r>
            <a:r>
              <a:rPr lang="en-US" sz="1800" b="1" dirty="0"/>
              <a:t> </a:t>
            </a:r>
            <a:r>
              <a:rPr lang="en-US" sz="1800" b="1" dirty="0" err="1"/>
              <a:t>prostory</a:t>
            </a:r>
            <a:r>
              <a:rPr lang="en-US" sz="1800" b="1" dirty="0"/>
              <a:t> </a:t>
            </a:r>
            <a:r>
              <a:rPr lang="en-US" sz="1800" dirty="0"/>
              <a:t>pro </a:t>
            </a:r>
            <a:r>
              <a:rPr lang="en-US" sz="1800" dirty="0" err="1"/>
              <a:t>krmiva</a:t>
            </a:r>
            <a:r>
              <a:rPr lang="en-US" sz="1800" dirty="0"/>
              <a:t> a </a:t>
            </a:r>
            <a:r>
              <a:rPr lang="en-US" sz="1800" dirty="0" err="1"/>
              <a:t>steliva</a:t>
            </a:r>
            <a:r>
              <a:rPr lang="en-US" sz="1800" dirty="0"/>
              <a:t> </a:t>
            </a:r>
            <a:r>
              <a:rPr lang="en-US" sz="1800" dirty="0" err="1"/>
              <a:t>musí</a:t>
            </a:r>
            <a:r>
              <a:rPr lang="en-US" sz="1800" dirty="0"/>
              <a:t> </a:t>
            </a:r>
            <a:r>
              <a:rPr lang="en-US" sz="1800" dirty="0" err="1"/>
              <a:t>sloužit</a:t>
            </a:r>
            <a:r>
              <a:rPr lang="en-US" sz="1800" dirty="0"/>
              <a:t> </a:t>
            </a:r>
            <a:r>
              <a:rPr lang="en-US" sz="1800" dirty="0" err="1"/>
              <a:t>ke</a:t>
            </a:r>
            <a:r>
              <a:rPr lang="en-US" sz="1800" dirty="0"/>
              <a:t> </a:t>
            </a:r>
            <a:r>
              <a:rPr lang="en-US" sz="1800" dirty="0" err="1"/>
              <a:t>skladování</a:t>
            </a:r>
            <a:r>
              <a:rPr lang="cs-CZ" sz="1800" dirty="0"/>
              <a:t> </a:t>
            </a:r>
            <a:r>
              <a:rPr lang="en-US" sz="1800" dirty="0" err="1"/>
              <a:t>krmiva</a:t>
            </a:r>
            <a:r>
              <a:rPr lang="en-US" sz="1800" dirty="0"/>
              <a:t> a </a:t>
            </a:r>
            <a:r>
              <a:rPr lang="en-US" sz="1800" dirty="0" err="1"/>
              <a:t>steliva</a:t>
            </a:r>
            <a:r>
              <a:rPr lang="en-US" sz="1800" dirty="0"/>
              <a:t> </a:t>
            </a:r>
            <a:r>
              <a:rPr lang="en-US" sz="1800" dirty="0" err="1"/>
              <a:t>určeného</a:t>
            </a:r>
            <a:r>
              <a:rPr lang="en-US" sz="1800" dirty="0"/>
              <a:t> pro </a:t>
            </a:r>
            <a:r>
              <a:rPr lang="en-US" sz="1800" dirty="0" err="1"/>
              <a:t>přímou</a:t>
            </a:r>
            <a:r>
              <a:rPr lang="en-US" sz="1800" dirty="0"/>
              <a:t> </a:t>
            </a:r>
            <a:r>
              <a:rPr lang="en-US" sz="1800" dirty="0" err="1"/>
              <a:t>spotřebu</a:t>
            </a:r>
            <a:r>
              <a:rPr lang="en-US" sz="1800" dirty="0"/>
              <a:t> v </a:t>
            </a:r>
            <a:r>
              <a:rPr lang="en-US" sz="1800" dirty="0" err="1"/>
              <a:t>podniku</a:t>
            </a:r>
            <a:r>
              <a:rPr lang="en-US" sz="1800" dirty="0"/>
              <a:t> </a:t>
            </a:r>
            <a:r>
              <a:rPr lang="en-US" sz="1800" dirty="0" err="1"/>
              <a:t>žadatele</a:t>
            </a:r>
            <a:r>
              <a:rPr lang="cs-CZ" sz="1800" dirty="0"/>
              <a:t>. </a:t>
            </a:r>
            <a:r>
              <a:rPr lang="en-US" sz="1800" dirty="0">
                <a:solidFill>
                  <a:srgbClr val="FF0000"/>
                </a:solidFill>
              </a:rPr>
              <a:t>V </a:t>
            </a:r>
            <a:r>
              <a:rPr lang="en-US" sz="1800" dirty="0" err="1">
                <a:solidFill>
                  <a:srgbClr val="FF0000"/>
                </a:solidFill>
              </a:rPr>
              <a:t>případě</a:t>
            </a:r>
            <a:r>
              <a:rPr lang="en-US" sz="1800" dirty="0">
                <a:solidFill>
                  <a:srgbClr val="FF0000"/>
                </a:solidFill>
              </a:rPr>
              <a:t> </a:t>
            </a:r>
            <a:r>
              <a:rPr lang="en-US" sz="1800" dirty="0" err="1">
                <a:solidFill>
                  <a:srgbClr val="FF0000"/>
                </a:solidFill>
              </a:rPr>
              <a:t>silážních</a:t>
            </a:r>
            <a:r>
              <a:rPr lang="en-US" sz="1800" dirty="0">
                <a:solidFill>
                  <a:srgbClr val="FF0000"/>
                </a:solidFill>
              </a:rPr>
              <a:t>/</a:t>
            </a:r>
            <a:r>
              <a:rPr lang="en-US" sz="1800" dirty="0" err="1">
                <a:solidFill>
                  <a:srgbClr val="FF0000"/>
                </a:solidFill>
              </a:rPr>
              <a:t>senážních</a:t>
            </a:r>
            <a:r>
              <a:rPr lang="en-US" sz="1800" dirty="0">
                <a:solidFill>
                  <a:srgbClr val="FF0000"/>
                </a:solidFill>
              </a:rPr>
              <a:t> </a:t>
            </a:r>
            <a:r>
              <a:rPr lang="en-US" sz="1800" dirty="0" err="1">
                <a:solidFill>
                  <a:srgbClr val="FF0000"/>
                </a:solidFill>
              </a:rPr>
              <a:t>žlabů</a:t>
            </a:r>
            <a:r>
              <a:rPr lang="en-US" sz="1800" dirty="0">
                <a:solidFill>
                  <a:srgbClr val="FF0000"/>
                </a:solidFill>
              </a:rPr>
              <a:t> </a:t>
            </a:r>
            <a:r>
              <a:rPr lang="en-US" sz="1800" dirty="0" err="1">
                <a:solidFill>
                  <a:srgbClr val="FF0000"/>
                </a:solidFill>
              </a:rPr>
              <a:t>může</a:t>
            </a:r>
            <a:r>
              <a:rPr lang="en-US" sz="1800" dirty="0">
                <a:solidFill>
                  <a:srgbClr val="FF0000"/>
                </a:solidFill>
              </a:rPr>
              <a:t> </a:t>
            </a:r>
            <a:r>
              <a:rPr lang="en-US" sz="1800" dirty="0" err="1">
                <a:solidFill>
                  <a:srgbClr val="FF0000"/>
                </a:solidFill>
              </a:rPr>
              <a:t>být</a:t>
            </a:r>
            <a:r>
              <a:rPr lang="en-US" sz="1800" dirty="0">
                <a:solidFill>
                  <a:srgbClr val="FF0000"/>
                </a:solidFill>
              </a:rPr>
              <a:t> </a:t>
            </a:r>
            <a:r>
              <a:rPr lang="en-US" sz="1800" dirty="0" err="1">
                <a:solidFill>
                  <a:srgbClr val="FF0000"/>
                </a:solidFill>
              </a:rPr>
              <a:t>nově</a:t>
            </a:r>
            <a:r>
              <a:rPr lang="en-US" sz="1800" dirty="0">
                <a:solidFill>
                  <a:srgbClr val="FF0000"/>
                </a:solidFill>
              </a:rPr>
              <a:t> </a:t>
            </a:r>
            <a:r>
              <a:rPr lang="en-US" sz="1800" dirty="0" err="1">
                <a:solidFill>
                  <a:srgbClr val="FF0000"/>
                </a:solidFill>
              </a:rPr>
              <a:t>vystavěno</a:t>
            </a:r>
            <a:r>
              <a:rPr lang="en-US" sz="1800" dirty="0">
                <a:solidFill>
                  <a:srgbClr val="FF0000"/>
                </a:solidFill>
              </a:rPr>
              <a:t> </a:t>
            </a:r>
            <a:r>
              <a:rPr lang="en-US" sz="1800" dirty="0" err="1">
                <a:solidFill>
                  <a:srgbClr val="FF0000"/>
                </a:solidFill>
              </a:rPr>
              <a:t>na</a:t>
            </a:r>
            <a:r>
              <a:rPr lang="en-US" sz="1800" dirty="0">
                <a:solidFill>
                  <a:srgbClr val="FF0000"/>
                </a:solidFill>
              </a:rPr>
              <a:t> 1 VDJ max. 25 m</a:t>
            </a:r>
            <a:r>
              <a:rPr lang="en-US" sz="1800" baseline="30000" dirty="0">
                <a:solidFill>
                  <a:srgbClr val="FF0000"/>
                </a:solidFill>
              </a:rPr>
              <a:t>3</a:t>
            </a:r>
            <a:r>
              <a:rPr lang="cs-CZ" sz="1800" dirty="0"/>
              <a:t>.</a:t>
            </a:r>
          </a:p>
          <a:p>
            <a:pPr lvl="0" algn="just"/>
            <a:r>
              <a:rPr lang="en-US" sz="1800" dirty="0" err="1"/>
              <a:t>Produkce</a:t>
            </a:r>
            <a:r>
              <a:rPr lang="en-US" sz="1800" dirty="0"/>
              <a:t> </a:t>
            </a:r>
            <a:r>
              <a:rPr lang="en-US" sz="1800" dirty="0" err="1"/>
              <a:t>peletárny</a:t>
            </a:r>
            <a:r>
              <a:rPr lang="en-US" sz="1800" dirty="0"/>
              <a:t> </a:t>
            </a:r>
            <a:r>
              <a:rPr lang="en-US" sz="1800" dirty="0" err="1"/>
              <a:t>musí</a:t>
            </a:r>
            <a:r>
              <a:rPr lang="en-US" sz="1800" dirty="0"/>
              <a:t> </a:t>
            </a:r>
            <a:r>
              <a:rPr lang="en-US" sz="1800" dirty="0" err="1"/>
              <a:t>být</a:t>
            </a:r>
            <a:r>
              <a:rPr lang="en-US" sz="1800" dirty="0"/>
              <a:t> </a:t>
            </a:r>
            <a:r>
              <a:rPr lang="en-US" sz="1800" dirty="0" err="1" smtClean="0"/>
              <a:t>spotřebov</a:t>
            </a:r>
            <a:r>
              <a:rPr lang="cs-CZ" sz="1800" dirty="0" smtClean="0"/>
              <a:t>á</a:t>
            </a:r>
            <a:r>
              <a:rPr lang="en-US" sz="1800" dirty="0" smtClean="0"/>
              <a:t>n</a:t>
            </a:r>
            <a:r>
              <a:rPr lang="cs-CZ" sz="1800" dirty="0" smtClean="0"/>
              <a:t>a</a:t>
            </a:r>
            <a:r>
              <a:rPr lang="en-US" sz="1800" dirty="0" smtClean="0"/>
              <a:t> </a:t>
            </a:r>
            <a:r>
              <a:rPr lang="en-US" sz="1800" dirty="0"/>
              <a:t>v </a:t>
            </a:r>
            <a:r>
              <a:rPr lang="en-US" sz="1800" dirty="0" err="1"/>
              <a:t>zemědělském</a:t>
            </a:r>
            <a:r>
              <a:rPr lang="en-US" sz="1800" dirty="0"/>
              <a:t> </a:t>
            </a:r>
            <a:r>
              <a:rPr lang="en-US" sz="1800" dirty="0" err="1"/>
              <a:t>podniku</a:t>
            </a:r>
            <a:r>
              <a:rPr lang="cs-CZ" sz="1800" dirty="0"/>
              <a:t>.</a:t>
            </a:r>
          </a:p>
          <a:p>
            <a:pPr lvl="0" algn="just"/>
            <a:r>
              <a:rPr lang="cs-CZ" sz="1800" dirty="0">
                <a:solidFill>
                  <a:srgbClr val="FF0000"/>
                </a:solidFill>
              </a:rPr>
              <a:t>Skleník s technologií pro úpravu intenzity osvětlení, projektovaný na </a:t>
            </a:r>
            <a:r>
              <a:rPr lang="cs-CZ" sz="1800" dirty="0" err="1">
                <a:solidFill>
                  <a:srgbClr val="FF0000"/>
                </a:solidFill>
              </a:rPr>
              <a:t>intezitu</a:t>
            </a:r>
            <a:r>
              <a:rPr lang="cs-CZ" sz="1800" dirty="0">
                <a:solidFill>
                  <a:srgbClr val="FF0000"/>
                </a:solidFill>
              </a:rPr>
              <a:t> osvětlení větší než 1000 </a:t>
            </a:r>
            <a:r>
              <a:rPr lang="cs-CZ" sz="1800" dirty="0" err="1">
                <a:solidFill>
                  <a:srgbClr val="FF0000"/>
                </a:solidFill>
              </a:rPr>
              <a:t>lx</a:t>
            </a:r>
            <a:r>
              <a:rPr lang="cs-CZ" sz="1800" dirty="0">
                <a:solidFill>
                  <a:srgbClr val="FF0000"/>
                </a:solidFill>
              </a:rPr>
              <a:t>, musí mít stínění proti nadměrnému úniku světla do okolí (světelnému znečištění).</a:t>
            </a:r>
          </a:p>
          <a:p>
            <a:pPr lvl="0" algn="just"/>
            <a:endParaRPr lang="cs-CZ" sz="1800" dirty="0"/>
          </a:p>
          <a:p>
            <a:pPr algn="just"/>
            <a:endParaRPr lang="cs-CZ" sz="1800" dirty="0"/>
          </a:p>
        </p:txBody>
      </p:sp>
    </p:spTree>
    <p:extLst>
      <p:ext uri="{BB962C8B-B14F-4D97-AF65-F5344CB8AC3E}">
        <p14:creationId xmlns:p14="http://schemas.microsoft.com/office/powerpoint/2010/main" val="904903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4638"/>
            <a:ext cx="7920880" cy="706090"/>
          </a:xfrm>
        </p:spPr>
        <p:txBody>
          <a:bodyPr>
            <a:normAutofit fontScale="90000"/>
          </a:bodyPr>
          <a:lstStyle/>
          <a:p>
            <a:pPr algn="ctr"/>
            <a:r>
              <a:rPr lang="cs-CZ" sz="2700" dirty="0"/>
              <a:t>Operace </a:t>
            </a:r>
            <a:r>
              <a:rPr lang="cs-CZ" sz="2700" dirty="0" smtClean="0"/>
              <a:t>4.1.1</a:t>
            </a:r>
            <a:br>
              <a:rPr lang="cs-CZ" sz="2700" dirty="0" smtClean="0"/>
            </a:br>
            <a:r>
              <a:rPr lang="cs-CZ" sz="2700" dirty="0"/>
              <a:t>Vybrané další podmínky 4.1.1 (II.)</a:t>
            </a:r>
            <a:r>
              <a:rPr lang="cs-CZ" sz="2000" dirty="0"/>
              <a:t/>
            </a:r>
            <a:br>
              <a:rPr lang="cs-CZ" sz="2000" dirty="0"/>
            </a:br>
            <a:endParaRPr lang="cs-CZ" sz="2000" dirty="0"/>
          </a:p>
        </p:txBody>
      </p:sp>
      <p:sp>
        <p:nvSpPr>
          <p:cNvPr id="3" name="Zástupný symbol pro obsah 2"/>
          <p:cNvSpPr>
            <a:spLocks noGrp="1"/>
          </p:cNvSpPr>
          <p:nvPr>
            <p:ph idx="1"/>
          </p:nvPr>
        </p:nvSpPr>
        <p:spPr>
          <a:xfrm>
            <a:off x="539552" y="1052736"/>
            <a:ext cx="7920880" cy="4680520"/>
          </a:xfrm>
        </p:spPr>
        <p:txBody>
          <a:bodyPr>
            <a:normAutofit/>
          </a:bodyPr>
          <a:lstStyle/>
          <a:p>
            <a:pPr lvl="0"/>
            <a:endParaRPr lang="cs-CZ" sz="1600" dirty="0"/>
          </a:p>
          <a:p>
            <a:pPr marL="0" indent="0">
              <a:buNone/>
            </a:pPr>
            <a:endParaRPr lang="cs-CZ" sz="1600" dirty="0" smtClean="0">
              <a:solidFill>
                <a:srgbClr val="FF0000"/>
              </a:solidFill>
            </a:endParaRPr>
          </a:p>
        </p:txBody>
      </p:sp>
      <p:sp>
        <p:nvSpPr>
          <p:cNvPr id="4" name="Obdélník 3"/>
          <p:cNvSpPr/>
          <p:nvPr/>
        </p:nvSpPr>
        <p:spPr>
          <a:xfrm>
            <a:off x="467544" y="1484784"/>
            <a:ext cx="7920880" cy="923330"/>
          </a:xfrm>
          <a:prstGeom prst="rect">
            <a:avLst/>
          </a:prstGeom>
        </p:spPr>
        <p:txBody>
          <a:bodyPr wrap="square">
            <a:spAutoFit/>
          </a:bodyPr>
          <a:lstStyle/>
          <a:p>
            <a:pPr marL="285750" lvl="0" indent="-285750">
              <a:buFont typeface="Arial" panose="020B0604020202020204" pitchFamily="34" charset="0"/>
              <a:buChar char="•"/>
            </a:pPr>
            <a:endParaRPr lang="cs-CZ" dirty="0"/>
          </a:p>
          <a:p>
            <a:pPr marL="285750" lvl="0" indent="-285750">
              <a:buFont typeface="Arial" panose="020B0604020202020204" pitchFamily="34" charset="0"/>
              <a:buChar char="•"/>
            </a:pPr>
            <a:endParaRPr lang="cs-CZ" dirty="0"/>
          </a:p>
          <a:p>
            <a:pPr lvl="0"/>
            <a:endParaRPr lang="cs-CZ" dirty="0"/>
          </a:p>
        </p:txBody>
      </p:sp>
      <p:sp>
        <p:nvSpPr>
          <p:cNvPr id="5" name="Obdélník 4"/>
          <p:cNvSpPr/>
          <p:nvPr/>
        </p:nvSpPr>
        <p:spPr>
          <a:xfrm>
            <a:off x="395536" y="1052736"/>
            <a:ext cx="8280920" cy="4967514"/>
          </a:xfrm>
          <a:prstGeom prst="rect">
            <a:avLst/>
          </a:prstGeom>
        </p:spPr>
        <p:txBody>
          <a:bodyPr wrap="square">
            <a:spAutoFit/>
          </a:bodyPr>
          <a:lstStyle/>
          <a:p>
            <a:pPr lvl="0" algn="just"/>
            <a:endParaRPr lang="cs-CZ" dirty="0" smtClean="0">
              <a:latin typeface="Arial" pitchFamily="34" charset="0"/>
              <a:cs typeface="Arial" pitchFamily="34" charset="0"/>
            </a:endParaRPr>
          </a:p>
          <a:p>
            <a:pPr marL="342900" indent="-342900" algn="just">
              <a:spcBef>
                <a:spcPct val="20000"/>
              </a:spcBef>
              <a:buFont typeface="Arial" pitchFamily="34" charset="0"/>
              <a:buChar char="•"/>
            </a:pPr>
            <a:r>
              <a:rPr lang="cs-CZ" dirty="0" smtClean="0">
                <a:solidFill>
                  <a:srgbClr val="FF0000"/>
                </a:solidFill>
                <a:latin typeface="Arial" panose="020B0604020202020204" pitchFamily="34" charset="0"/>
                <a:cs typeface="Arial" panose="020B0604020202020204" pitchFamily="34" charset="0"/>
              </a:rPr>
              <a:t>V </a:t>
            </a:r>
            <a:r>
              <a:rPr lang="cs-CZ" dirty="0">
                <a:solidFill>
                  <a:srgbClr val="FF0000"/>
                </a:solidFill>
                <a:latin typeface="Arial" panose="020B0604020202020204" pitchFamily="34" charset="0"/>
                <a:cs typeface="Arial" panose="020B0604020202020204" pitchFamily="34" charset="0"/>
              </a:rPr>
              <a:t>případě, že se projekt týká pořízení mobilních strojů a žadatel do výpočtu efektivnosti podle přílohy č. 10 těchto Pravidel zahrne výměru půdy, musí ke dni předložení Žádosti o platbu obhospodařovat takový počet hektarů odpovídající komodity, aby byla </a:t>
            </a:r>
            <a:r>
              <a:rPr lang="cs-CZ" b="1" dirty="0">
                <a:solidFill>
                  <a:srgbClr val="FF0000"/>
                </a:solidFill>
                <a:latin typeface="Arial" panose="020B0604020202020204" pitchFamily="34" charset="0"/>
                <a:cs typeface="Arial" panose="020B0604020202020204" pitchFamily="34" charset="0"/>
              </a:rPr>
              <a:t>splněna efektivnost </a:t>
            </a:r>
            <a:r>
              <a:rPr lang="cs-CZ" b="1" dirty="0" smtClean="0">
                <a:solidFill>
                  <a:srgbClr val="FF0000"/>
                </a:solidFill>
                <a:latin typeface="Arial" panose="020B0604020202020204" pitchFamily="34" charset="0"/>
                <a:cs typeface="Arial" panose="020B0604020202020204" pitchFamily="34" charset="0"/>
              </a:rPr>
              <a:t>projektu</a:t>
            </a:r>
            <a:r>
              <a:rPr lang="cs-CZ" dirty="0" smtClean="0">
                <a:solidFill>
                  <a:srgbClr val="FF0000"/>
                </a:solidFill>
                <a:latin typeface="Arial" panose="020B0604020202020204" pitchFamily="34" charset="0"/>
                <a:cs typeface="Arial" panose="020B0604020202020204" pitchFamily="34" charset="0"/>
              </a:rPr>
              <a:t>. </a:t>
            </a:r>
          </a:p>
          <a:p>
            <a:pPr marL="342900" indent="-342900" algn="just">
              <a:spcBef>
                <a:spcPct val="20000"/>
              </a:spcBef>
              <a:buFont typeface="Arial" pitchFamily="34" charset="0"/>
              <a:buChar char="•"/>
            </a:pPr>
            <a:r>
              <a:rPr lang="en-US" b="1" dirty="0" err="1" smtClean="0">
                <a:latin typeface="Arial" panose="020B0604020202020204" pitchFamily="34" charset="0"/>
                <a:cs typeface="Arial" panose="020B0604020202020204" pitchFamily="34" charset="0"/>
              </a:rPr>
              <a:t>Dotaci</a:t>
            </a:r>
            <a:r>
              <a:rPr lang="en-US" b="1" dirty="0" smtClean="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není</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možné</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poskytnout</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na</a:t>
            </a:r>
            <a:r>
              <a:rPr lang="en-US" b="1"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stavební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výdaje</a:t>
            </a:r>
            <a:r>
              <a:rPr lang="en-US" dirty="0">
                <a:latin typeface="Arial" panose="020B0604020202020204" pitchFamily="34" charset="0"/>
                <a:cs typeface="Arial" panose="020B0604020202020204" pitchFamily="34" charset="0"/>
              </a:rPr>
              <a:t> pro </a:t>
            </a:r>
            <a:r>
              <a:rPr lang="en-US" dirty="0" err="1">
                <a:latin typeface="Arial" panose="020B0604020202020204" pitchFamily="34" charset="0"/>
                <a:cs typeface="Arial" panose="020B0604020202020204" pitchFamily="34" charset="0"/>
              </a:rPr>
              <a:t>sklady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obilovin</a:t>
            </a:r>
            <a:r>
              <a:rPr lang="en-US" dirty="0">
                <a:latin typeface="Arial" panose="020B0604020202020204" pitchFamily="34" charset="0"/>
                <a:cs typeface="Arial" panose="020B0604020202020204" pitchFamily="34" charset="0"/>
              </a:rPr>
              <a:t> a </a:t>
            </a:r>
            <a:r>
              <a:rPr lang="en-US" dirty="0" err="1">
                <a:latin typeface="Arial" panose="020B0604020202020204" pitchFamily="34" charset="0"/>
                <a:cs typeface="Arial" panose="020B0604020202020204" pitchFamily="34" charset="0"/>
              </a:rPr>
              <a:t>olejnin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jímky</a:t>
            </a:r>
            <a:r>
              <a:rPr lang="en-US" dirty="0">
                <a:latin typeface="Arial" panose="020B0604020202020204" pitchFamily="34" charset="0"/>
                <a:cs typeface="Arial" panose="020B0604020202020204" pitchFamily="34" charset="0"/>
              </a:rPr>
              <a:t> </a:t>
            </a:r>
            <a:r>
              <a:rPr lang="cs-CZ" dirty="0">
                <a:latin typeface="Arial" panose="020B0604020202020204" pitchFamily="34" charset="0"/>
                <a:cs typeface="Arial" panose="020B0604020202020204" pitchFamily="34" charset="0"/>
              </a:rPr>
              <a:t>a skladovací plochy </a:t>
            </a:r>
            <a:r>
              <a:rPr lang="en-US" dirty="0" err="1">
                <a:latin typeface="Arial" panose="020B0604020202020204" pitchFamily="34" charset="0"/>
                <a:cs typeface="Arial" panose="020B0604020202020204" pitchFamily="34" charset="0"/>
              </a:rPr>
              <a:t>na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digestát</a:t>
            </a:r>
            <a:r>
              <a:rPr lang="en-US" dirty="0">
                <a:latin typeface="Arial" panose="020B0604020202020204" pitchFamily="34" charset="0"/>
                <a:cs typeface="Arial" panose="020B0604020202020204" pitchFamily="34" charset="0"/>
              </a:rPr>
              <a:t> a </a:t>
            </a:r>
            <a:r>
              <a:rPr lang="en-US" dirty="0" err="1">
                <a:latin typeface="Arial" panose="020B0604020202020204" pitchFamily="34" charset="0"/>
                <a:cs typeface="Arial" panose="020B0604020202020204" pitchFamily="34" charset="0"/>
              </a:rPr>
              <a:t>fugát</a:t>
            </a:r>
            <a:r>
              <a:rPr lang="en-US" dirty="0">
                <a:latin typeface="Arial" panose="020B0604020202020204" pitchFamily="34" charset="0"/>
                <a:cs typeface="Arial" panose="020B0604020202020204" pitchFamily="34" charset="0"/>
              </a:rPr>
              <a:t> v </a:t>
            </a:r>
            <a:r>
              <a:rPr lang="en-US" dirty="0" err="1">
                <a:latin typeface="Arial" panose="020B0604020202020204" pitchFamily="34" charset="0"/>
                <a:cs typeface="Arial" panose="020B0604020202020204" pitchFamily="34" charset="0"/>
              </a:rPr>
              <a:t>návaznosti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bioplynovou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stanici</a:t>
            </a:r>
            <a:r>
              <a:rPr lang="cs-CZ" dirty="0">
                <a:latin typeface="Arial" panose="020B0604020202020204" pitchFamily="34" charset="0"/>
                <a:cs typeface="Arial" panose="020B0604020202020204" pitchFamily="34" charset="0"/>
              </a:rPr>
              <a:t>, silážní žlaby v návaznosti na bioplynovou stanici, závlahové systémy,  studny včetně průzkumných vrtů, v záměrech c) – l) nákup běžných zemědělských strojů, inženýrské sítě včetně přípojek kromě rozvodů uvnitř staveb, stavby a technologie na pěstování vánočních stromků, sklad průmyslových hnojiv, technologické a stavební investice pro další zpracování živočišných produktů a ty, které bezprostředně nenavazují na sklizeň před skladováním zemědělských produktů, bezpečnostní a kamerové systémy, příjezdové a účelové komunikace, odstavné a parkovací plochy, sadové úpravy.</a:t>
            </a:r>
          </a:p>
          <a:p>
            <a:pPr marL="342900" lvl="0" indent="-342900" algn="just">
              <a:spcBef>
                <a:spcPct val="20000"/>
              </a:spcBef>
              <a:buFont typeface="Arial" pitchFamily="34" charset="0"/>
              <a:buChar char="•"/>
            </a:pPr>
            <a:endParaRPr lang="cs-CZ"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8977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7" y="274638"/>
            <a:ext cx="7699151" cy="778098"/>
          </a:xfrm>
        </p:spPr>
        <p:txBody>
          <a:bodyPr>
            <a:normAutofit fontScale="90000"/>
          </a:bodyPr>
          <a:lstStyle/>
          <a:p>
            <a:pPr algn="ctr"/>
            <a:r>
              <a:rPr lang="cs-CZ" sz="2700" dirty="0"/>
              <a:t>Operace </a:t>
            </a:r>
            <a:r>
              <a:rPr lang="cs-CZ" sz="2700" dirty="0" smtClean="0"/>
              <a:t>4.1.1</a:t>
            </a:r>
            <a:br>
              <a:rPr lang="cs-CZ" sz="2700" dirty="0" smtClean="0"/>
            </a:br>
            <a:r>
              <a:rPr lang="cs-CZ" sz="2700" dirty="0"/>
              <a:t>Preferenční kritéria </a:t>
            </a:r>
            <a:r>
              <a:rPr lang="cs-CZ" sz="2000" dirty="0"/>
              <a:t/>
            </a:r>
            <a:br>
              <a:rPr lang="cs-CZ" sz="2000" dirty="0"/>
            </a:br>
            <a:endParaRPr lang="cs-CZ" sz="2000" dirty="0"/>
          </a:p>
        </p:txBody>
      </p:sp>
      <p:sp>
        <p:nvSpPr>
          <p:cNvPr id="3" name="Zástupný symbol pro obsah 2"/>
          <p:cNvSpPr>
            <a:spLocks noGrp="1"/>
          </p:cNvSpPr>
          <p:nvPr>
            <p:ph idx="1"/>
          </p:nvPr>
        </p:nvSpPr>
        <p:spPr>
          <a:xfrm>
            <a:off x="539552" y="1196752"/>
            <a:ext cx="8136904" cy="4968552"/>
          </a:xfrm>
        </p:spPr>
        <p:txBody>
          <a:bodyPr>
            <a:normAutofit/>
          </a:bodyPr>
          <a:lstStyle/>
          <a:p>
            <a:pPr marL="0" indent="0" algn="just">
              <a:buNone/>
            </a:pPr>
            <a:r>
              <a:rPr lang="en-US" sz="1800" b="1" dirty="0" err="1" smtClean="0"/>
              <a:t>Preferenční</a:t>
            </a:r>
            <a:r>
              <a:rPr lang="en-US" sz="1800" b="1" dirty="0" smtClean="0"/>
              <a:t> </a:t>
            </a:r>
            <a:r>
              <a:rPr lang="en-US" sz="1800" b="1" dirty="0"/>
              <a:t>kritéria pro projekty do 1 000 000,- Kč výdajů, ze kterých je stanovena dotace a zároveň žadatel obhospodařuje max. 150 ha zemědělské půdy, kterou má žadatel vedenu v </a:t>
            </a:r>
            <a:r>
              <a:rPr lang="en-US" sz="1800" b="1" dirty="0" smtClean="0"/>
              <a:t>LPIS</a:t>
            </a:r>
            <a:r>
              <a:rPr lang="cs-CZ" sz="1800" b="1" dirty="0"/>
              <a:t>.</a:t>
            </a:r>
            <a:endParaRPr lang="cs-CZ" sz="1800" b="1" dirty="0" smtClean="0"/>
          </a:p>
          <a:p>
            <a:pPr marL="0" indent="0" algn="just">
              <a:buNone/>
            </a:pPr>
            <a:endParaRPr lang="cs-CZ" sz="1800" b="1" dirty="0">
              <a:solidFill>
                <a:srgbClr val="FF0000"/>
              </a:solidFill>
            </a:endParaRPr>
          </a:p>
          <a:p>
            <a:pPr marL="0" indent="0" algn="just">
              <a:buNone/>
            </a:pPr>
            <a:r>
              <a:rPr lang="en-US" sz="1800" b="1" dirty="0" smtClean="0"/>
              <a:t>Živočišná </a:t>
            </a:r>
            <a:r>
              <a:rPr lang="en-US" sz="1800" b="1" dirty="0"/>
              <a:t>výroba </a:t>
            </a:r>
            <a:r>
              <a:rPr lang="en-US" sz="1800" b="1" dirty="0" smtClean="0"/>
              <a:t>i </a:t>
            </a:r>
            <a:r>
              <a:rPr lang="en-US" sz="1800" b="1" dirty="0"/>
              <a:t>rostlinná výroba – záměry a), b</a:t>
            </a:r>
            <a:r>
              <a:rPr lang="en-US" sz="1800" b="1" dirty="0" smtClean="0"/>
              <a:t>)</a:t>
            </a:r>
            <a:endParaRPr lang="cs-CZ" sz="1800" b="1" dirty="0" smtClean="0"/>
          </a:p>
          <a:p>
            <a:pPr algn="just"/>
            <a:r>
              <a:rPr lang="en-US" sz="1800" dirty="0"/>
              <a:t>Podíl příjmů ze zemědělské prvovýroby</a:t>
            </a:r>
            <a:endParaRPr lang="cs-CZ" sz="1800" dirty="0"/>
          </a:p>
          <a:p>
            <a:pPr algn="just"/>
            <a:r>
              <a:rPr lang="cs-CZ" sz="1800" dirty="0" smtClean="0"/>
              <a:t>V souvislosti s projektem nedojde</a:t>
            </a:r>
            <a:r>
              <a:rPr lang="en-US" sz="1800" dirty="0" smtClean="0"/>
              <a:t> k</a:t>
            </a:r>
            <a:r>
              <a:rPr lang="en-US" sz="1800" dirty="0"/>
              <a:t> odnětí </a:t>
            </a:r>
            <a:r>
              <a:rPr lang="en-US" sz="1800" dirty="0" err="1"/>
              <a:t>pozemků</a:t>
            </a:r>
            <a:r>
              <a:rPr lang="en-US" sz="1800" dirty="0"/>
              <a:t> </a:t>
            </a:r>
            <a:r>
              <a:rPr lang="en-US" sz="1800" dirty="0" err="1" smtClean="0"/>
              <a:t>ze</a:t>
            </a:r>
            <a:r>
              <a:rPr lang="en-US" sz="1800" dirty="0" smtClean="0"/>
              <a:t> </a:t>
            </a:r>
            <a:r>
              <a:rPr lang="en-US" sz="1800" dirty="0"/>
              <a:t>zemědělského půdního fondu </a:t>
            </a:r>
            <a:endParaRPr lang="cs-CZ" sz="1800" dirty="0"/>
          </a:p>
          <a:p>
            <a:pPr algn="just"/>
            <a:r>
              <a:rPr lang="en-US" sz="1800" dirty="0"/>
              <a:t>Žadatel je mladý zemědělec do 40 let</a:t>
            </a:r>
            <a:endParaRPr lang="cs-CZ" sz="1800" dirty="0"/>
          </a:p>
          <a:p>
            <a:pPr algn="just"/>
            <a:r>
              <a:rPr lang="en-US" sz="1800" dirty="0"/>
              <a:t>Žadatel je </a:t>
            </a:r>
            <a:r>
              <a:rPr lang="en-US" sz="1800" dirty="0" smtClean="0"/>
              <a:t>ekologický podnikatel</a:t>
            </a:r>
            <a:r>
              <a:rPr lang="cs-CZ" sz="1800" dirty="0" smtClean="0"/>
              <a:t> </a:t>
            </a:r>
            <a:r>
              <a:rPr lang="en-US" sz="1800" dirty="0"/>
              <a:t>a neprovozuje současně konvenční </a:t>
            </a:r>
            <a:r>
              <a:rPr lang="en-US" sz="1800" dirty="0" smtClean="0"/>
              <a:t>výrobu</a:t>
            </a:r>
            <a:endParaRPr lang="cs-CZ" sz="1800" dirty="0" smtClean="0"/>
          </a:p>
          <a:p>
            <a:pPr algn="just"/>
            <a:r>
              <a:rPr lang="en-US" sz="1800" dirty="0"/>
              <a:t>Žadatel zaměstnává minimálně 20 % zdravotně či sociálně znevýhodněných zaměstnanců z celkového počtu zaměstnanců</a:t>
            </a:r>
            <a:endParaRPr lang="cs-CZ" sz="1800" dirty="0"/>
          </a:p>
        </p:txBody>
      </p:sp>
      <p:sp>
        <p:nvSpPr>
          <p:cNvPr id="4" name="Obdélník 3"/>
          <p:cNvSpPr/>
          <p:nvPr/>
        </p:nvSpPr>
        <p:spPr>
          <a:xfrm>
            <a:off x="467544" y="1484784"/>
            <a:ext cx="7920880" cy="923330"/>
          </a:xfrm>
          <a:prstGeom prst="rect">
            <a:avLst/>
          </a:prstGeom>
        </p:spPr>
        <p:txBody>
          <a:bodyPr wrap="square">
            <a:spAutoFit/>
          </a:bodyPr>
          <a:lstStyle/>
          <a:p>
            <a:pPr marL="285750" lvl="0" indent="-285750">
              <a:buFont typeface="Arial" panose="020B0604020202020204" pitchFamily="34" charset="0"/>
              <a:buChar char="•"/>
            </a:pPr>
            <a:endParaRPr lang="cs-CZ" dirty="0"/>
          </a:p>
          <a:p>
            <a:pPr marL="285750" lvl="0" indent="-285750">
              <a:buFont typeface="Arial" panose="020B0604020202020204" pitchFamily="34" charset="0"/>
              <a:buChar char="•"/>
            </a:pPr>
            <a:endParaRPr lang="cs-CZ" dirty="0"/>
          </a:p>
          <a:p>
            <a:pPr lvl="0"/>
            <a:endParaRPr lang="cs-CZ" dirty="0"/>
          </a:p>
        </p:txBody>
      </p:sp>
    </p:spTree>
    <p:extLst>
      <p:ext uri="{BB962C8B-B14F-4D97-AF65-F5344CB8AC3E}">
        <p14:creationId xmlns:p14="http://schemas.microsoft.com/office/powerpoint/2010/main" val="39968752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7" y="274638"/>
            <a:ext cx="7699151" cy="778098"/>
          </a:xfrm>
        </p:spPr>
        <p:txBody>
          <a:bodyPr>
            <a:normAutofit fontScale="90000"/>
          </a:bodyPr>
          <a:lstStyle/>
          <a:p>
            <a:pPr algn="ctr"/>
            <a:r>
              <a:rPr lang="cs-CZ" sz="2700" dirty="0"/>
              <a:t>Operace </a:t>
            </a:r>
            <a:r>
              <a:rPr lang="cs-CZ" sz="2700" dirty="0" smtClean="0"/>
              <a:t>4.1.1</a:t>
            </a:r>
            <a:br>
              <a:rPr lang="cs-CZ" sz="2700" dirty="0" smtClean="0"/>
            </a:br>
            <a:r>
              <a:rPr lang="cs-CZ" sz="2700" dirty="0"/>
              <a:t>Preferenční kritéria </a:t>
            </a:r>
            <a:r>
              <a:rPr lang="cs-CZ" sz="2000" dirty="0"/>
              <a:t/>
            </a:r>
            <a:br>
              <a:rPr lang="cs-CZ" sz="2000" dirty="0"/>
            </a:br>
            <a:endParaRPr lang="cs-CZ" sz="2000" dirty="0"/>
          </a:p>
        </p:txBody>
      </p:sp>
      <p:sp>
        <p:nvSpPr>
          <p:cNvPr id="3" name="Zástupný symbol pro obsah 2"/>
          <p:cNvSpPr>
            <a:spLocks noGrp="1"/>
          </p:cNvSpPr>
          <p:nvPr>
            <p:ph idx="1"/>
          </p:nvPr>
        </p:nvSpPr>
        <p:spPr>
          <a:xfrm>
            <a:off x="539552" y="1196752"/>
            <a:ext cx="8136904" cy="4968552"/>
          </a:xfrm>
        </p:spPr>
        <p:txBody>
          <a:bodyPr>
            <a:normAutofit/>
          </a:bodyPr>
          <a:lstStyle/>
          <a:p>
            <a:pPr algn="just"/>
            <a:r>
              <a:rPr lang="en-US" sz="1800" dirty="0" err="1" smtClean="0"/>
              <a:t>Místo</a:t>
            </a:r>
            <a:r>
              <a:rPr lang="en-US" sz="1800" dirty="0" smtClean="0"/>
              <a:t> </a:t>
            </a:r>
            <a:r>
              <a:rPr lang="en-US" sz="1800" dirty="0"/>
              <a:t>realizace projektu se nachází v  LFA </a:t>
            </a:r>
            <a:r>
              <a:rPr lang="en-US" sz="1800" dirty="0" smtClean="0"/>
              <a:t>oblastech</a:t>
            </a:r>
            <a:endParaRPr lang="cs-CZ" sz="1800" dirty="0" smtClean="0"/>
          </a:p>
          <a:p>
            <a:pPr algn="just"/>
            <a:r>
              <a:rPr lang="en-US" sz="1800" dirty="0">
                <a:solidFill>
                  <a:srgbClr val="FF0000"/>
                </a:solidFill>
              </a:rPr>
              <a:t>Součástí </a:t>
            </a:r>
            <a:r>
              <a:rPr lang="en-US" sz="1800" dirty="0" smtClean="0">
                <a:solidFill>
                  <a:srgbClr val="FF0000"/>
                </a:solidFill>
              </a:rPr>
              <a:t>výdajů</a:t>
            </a:r>
            <a:r>
              <a:rPr lang="cs-CZ" sz="1800" dirty="0">
                <a:solidFill>
                  <a:srgbClr val="FF0000"/>
                </a:solidFill>
              </a:rPr>
              <a:t> </a:t>
            </a:r>
            <a:r>
              <a:rPr lang="cs-CZ" sz="1800" dirty="0" smtClean="0">
                <a:solidFill>
                  <a:srgbClr val="FF0000"/>
                </a:solidFill>
              </a:rPr>
              <a:t>projektu</a:t>
            </a:r>
            <a:r>
              <a:rPr lang="en-US" sz="1800" dirty="0" smtClean="0">
                <a:solidFill>
                  <a:srgbClr val="FF0000"/>
                </a:solidFill>
              </a:rPr>
              <a:t> </a:t>
            </a:r>
            <a:r>
              <a:rPr lang="en-US" sz="1800" dirty="0">
                <a:solidFill>
                  <a:srgbClr val="FF0000"/>
                </a:solidFill>
              </a:rPr>
              <a:t>je stroj s půdoochrannou funkcí, stroj nebo technologie,  který přispívá ke snížení emisí NH</a:t>
            </a:r>
            <a:r>
              <a:rPr lang="en-US" sz="1800" baseline="-25000" dirty="0">
                <a:solidFill>
                  <a:srgbClr val="FF0000"/>
                </a:solidFill>
              </a:rPr>
              <a:t>3</a:t>
            </a:r>
            <a:r>
              <a:rPr lang="en-US" sz="1800" dirty="0">
                <a:solidFill>
                  <a:srgbClr val="FF0000"/>
                </a:solidFill>
              </a:rPr>
              <a:t> do ovzduší nebo zařízení pro precizní zemědělství, a zároveň žadatel nebyl v minulosti sankcionován za nedodržení protierozních opatření ochrany </a:t>
            </a:r>
            <a:r>
              <a:rPr lang="en-US" sz="1800" dirty="0" smtClean="0">
                <a:solidFill>
                  <a:srgbClr val="FF0000"/>
                </a:solidFill>
              </a:rPr>
              <a:t>půdy</a:t>
            </a:r>
            <a:endParaRPr lang="cs-CZ" sz="1800" dirty="0" smtClean="0">
              <a:solidFill>
                <a:srgbClr val="FF0000"/>
              </a:solidFill>
            </a:endParaRPr>
          </a:p>
          <a:p>
            <a:pPr algn="just"/>
            <a:r>
              <a:rPr lang="en-US" sz="1800" dirty="0"/>
              <a:t>Místo realizace projektu se nachází v hospodářsky problémových regionech</a:t>
            </a:r>
            <a:endParaRPr lang="cs-CZ" sz="1800" dirty="0"/>
          </a:p>
          <a:p>
            <a:pPr algn="just"/>
            <a:r>
              <a:rPr lang="en-US" sz="1800" dirty="0" smtClean="0"/>
              <a:t>Žadatelem</a:t>
            </a:r>
            <a:r>
              <a:rPr lang="cs-CZ" sz="1800" dirty="0"/>
              <a:t> </a:t>
            </a:r>
            <a:r>
              <a:rPr lang="en-US" sz="1800" dirty="0" smtClean="0"/>
              <a:t>je </a:t>
            </a:r>
            <a:r>
              <a:rPr lang="en-US" sz="1800" dirty="0"/>
              <a:t>skupina zemědělců, tj. podnikatelský subjekt, který je výhradně vlastněn zemědělskými prvovýrobci a předmětem jeho činnosti je poskytovat práce, výkony nebo služby, které souvisejí se zajištěním odbytu, skladování a posklizňové úpravy a při kterých se využijí prostředky nebo zařízení sloužící zemědělské výrobě</a:t>
            </a:r>
            <a:endParaRPr lang="cs-CZ" sz="1800" dirty="0"/>
          </a:p>
          <a:p>
            <a:pPr algn="just"/>
            <a:r>
              <a:rPr lang="en-US" sz="1800" dirty="0"/>
              <a:t>Zaměstnávání mladých zaměstnanců do 40 </a:t>
            </a:r>
            <a:r>
              <a:rPr lang="en-US" sz="1800" dirty="0" smtClean="0"/>
              <a:t>let</a:t>
            </a:r>
          </a:p>
          <a:p>
            <a:pPr algn="just"/>
            <a:r>
              <a:rPr lang="en-US" sz="1800" dirty="0" smtClean="0"/>
              <a:t>Minimálně 20 %  výdajů projektu, ze kterých je stanovena dotace, je určeno na pořízení technologie</a:t>
            </a:r>
            <a:endParaRPr lang="cs-CZ" sz="1800" dirty="0"/>
          </a:p>
        </p:txBody>
      </p:sp>
    </p:spTree>
    <p:extLst>
      <p:ext uri="{BB962C8B-B14F-4D97-AF65-F5344CB8AC3E}">
        <p14:creationId xmlns:p14="http://schemas.microsoft.com/office/powerpoint/2010/main" val="15938381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7" y="274638"/>
            <a:ext cx="7699151" cy="778098"/>
          </a:xfrm>
        </p:spPr>
        <p:txBody>
          <a:bodyPr>
            <a:normAutofit fontScale="90000"/>
          </a:bodyPr>
          <a:lstStyle/>
          <a:p>
            <a:pPr algn="ctr"/>
            <a:r>
              <a:rPr lang="cs-CZ" sz="2700" dirty="0"/>
              <a:t>Operace </a:t>
            </a:r>
            <a:r>
              <a:rPr lang="cs-CZ" sz="2700" dirty="0" smtClean="0"/>
              <a:t>4.1.1</a:t>
            </a:r>
            <a:br>
              <a:rPr lang="cs-CZ" sz="2700" dirty="0" smtClean="0"/>
            </a:br>
            <a:r>
              <a:rPr lang="cs-CZ" sz="2700" dirty="0"/>
              <a:t>Preferenční kritéria </a:t>
            </a:r>
            <a:r>
              <a:rPr lang="cs-CZ" sz="2000" dirty="0"/>
              <a:t/>
            </a:r>
            <a:br>
              <a:rPr lang="cs-CZ" sz="2000" dirty="0"/>
            </a:br>
            <a:endParaRPr lang="cs-CZ" sz="2000" dirty="0"/>
          </a:p>
        </p:txBody>
      </p:sp>
      <p:sp>
        <p:nvSpPr>
          <p:cNvPr id="3" name="Zástupný symbol pro obsah 2"/>
          <p:cNvSpPr>
            <a:spLocks noGrp="1"/>
          </p:cNvSpPr>
          <p:nvPr>
            <p:ph idx="1"/>
          </p:nvPr>
        </p:nvSpPr>
        <p:spPr>
          <a:xfrm>
            <a:off x="539552" y="1196752"/>
            <a:ext cx="8136904" cy="4968552"/>
          </a:xfrm>
        </p:spPr>
        <p:txBody>
          <a:bodyPr>
            <a:normAutofit/>
          </a:bodyPr>
          <a:lstStyle/>
          <a:p>
            <a:pPr marL="0" lvl="0" indent="0" algn="just">
              <a:buNone/>
            </a:pPr>
            <a:endParaRPr lang="cs-CZ" sz="2000" b="1" dirty="0" smtClean="0">
              <a:solidFill>
                <a:srgbClr val="B2BC00"/>
              </a:solidFill>
            </a:endParaRPr>
          </a:p>
          <a:p>
            <a:pPr algn="just"/>
            <a:r>
              <a:rPr lang="en-US" sz="1800" dirty="0" err="1" smtClean="0"/>
              <a:t>Výše</a:t>
            </a:r>
            <a:r>
              <a:rPr lang="en-US" sz="1800" dirty="0" smtClean="0"/>
              <a:t> </a:t>
            </a:r>
            <a:r>
              <a:rPr lang="en-US" sz="1800" dirty="0"/>
              <a:t>výdaje/ů, ze kterého/kterých je stanovena dotace, u každého kódu (případně nižší úrovně výdaje) </a:t>
            </a:r>
            <a:r>
              <a:rPr lang="en-US" sz="1800" dirty="0" smtClean="0"/>
              <a:t>činí</a:t>
            </a:r>
            <a:r>
              <a:rPr lang="cs-CZ" sz="1800" b="1" dirty="0"/>
              <a:t> </a:t>
            </a:r>
            <a:r>
              <a:rPr lang="cs-CZ" sz="1800" dirty="0" smtClean="0"/>
              <a:t>maximálně 65/75/85 % </a:t>
            </a:r>
            <a:r>
              <a:rPr lang="en-US" sz="1800" dirty="0"/>
              <a:t>z maximální </a:t>
            </a:r>
            <a:r>
              <a:rPr lang="en-US" sz="1800" dirty="0" smtClean="0"/>
              <a:t>hodnoty </a:t>
            </a:r>
            <a:r>
              <a:rPr lang="en-US" sz="1800" dirty="0"/>
              <a:t>výdaje, na který může být poskytnuta </a:t>
            </a:r>
            <a:r>
              <a:rPr lang="en-US" sz="1800" dirty="0" smtClean="0"/>
              <a:t>dotace</a:t>
            </a:r>
            <a:endParaRPr lang="cs-CZ" sz="1800" dirty="0" smtClean="0"/>
          </a:p>
          <a:p>
            <a:pPr algn="just"/>
            <a:r>
              <a:rPr lang="cs-CZ" sz="1800" dirty="0"/>
              <a:t>Z</a:t>
            </a:r>
            <a:r>
              <a:rPr lang="en-US" sz="1800" dirty="0" smtClean="0"/>
              <a:t>pracování </a:t>
            </a:r>
            <a:r>
              <a:rPr lang="en-US" sz="1800" dirty="0"/>
              <a:t>vlastní zemědělské </a:t>
            </a:r>
            <a:r>
              <a:rPr lang="en-US" sz="1800" dirty="0" smtClean="0"/>
              <a:t>produkce</a:t>
            </a:r>
            <a:r>
              <a:rPr lang="en-US" sz="1800" dirty="0"/>
              <a:t>, a/nebo uvedení vlastní produkce na trh konečnému spotřebiteli</a:t>
            </a:r>
            <a:endParaRPr lang="cs-CZ" sz="1800" dirty="0"/>
          </a:p>
          <a:p>
            <a:pPr algn="just"/>
            <a:r>
              <a:rPr lang="cs-CZ" sz="1800" dirty="0" smtClean="0"/>
              <a:t>Zaměstnávání</a:t>
            </a:r>
            <a:r>
              <a:rPr lang="en-US" sz="1800" dirty="0" smtClean="0"/>
              <a:t> uveden</a:t>
            </a:r>
            <a:r>
              <a:rPr lang="cs-CZ" sz="1800" dirty="0" smtClean="0"/>
              <a:t>ého</a:t>
            </a:r>
            <a:r>
              <a:rPr lang="en-US" sz="1800" dirty="0" smtClean="0"/>
              <a:t> poč</a:t>
            </a:r>
            <a:r>
              <a:rPr lang="cs-CZ" sz="1800" dirty="0" smtClean="0"/>
              <a:t>tu</a:t>
            </a:r>
            <a:r>
              <a:rPr lang="en-US" sz="1800" dirty="0" smtClean="0"/>
              <a:t> </a:t>
            </a:r>
            <a:r>
              <a:rPr lang="en-US" sz="1800" dirty="0"/>
              <a:t>zaměstnanců na 100 ha zemědělské půdy</a:t>
            </a:r>
            <a:endParaRPr lang="cs-CZ" sz="1800" dirty="0"/>
          </a:p>
          <a:p>
            <a:pPr algn="just"/>
            <a:r>
              <a:rPr lang="cs-CZ" sz="1800" dirty="0"/>
              <a:t>I</a:t>
            </a:r>
            <a:r>
              <a:rPr lang="en-US" sz="1800" dirty="0" smtClean="0"/>
              <a:t>nvestice </a:t>
            </a:r>
            <a:r>
              <a:rPr lang="en-US" sz="1800" dirty="0"/>
              <a:t>spojená s pěstováním ovoce a zeleniny, chmele, brambor,  révy vinné, okrasných rostlin, léčivých, aromatických, kořeninových rostlin, cukrové </a:t>
            </a:r>
            <a:r>
              <a:rPr lang="en-US" sz="1800" dirty="0" smtClean="0"/>
              <a:t>řepy, </a:t>
            </a:r>
            <a:r>
              <a:rPr lang="en-US" sz="1800" dirty="0"/>
              <a:t>školkařskou výrobou nebo s živočišnou výrobou </a:t>
            </a:r>
            <a:endParaRPr lang="cs-CZ" sz="1800" dirty="0" smtClean="0"/>
          </a:p>
          <a:p>
            <a:pPr algn="just"/>
            <a:r>
              <a:rPr lang="en-US" sz="1800" dirty="0"/>
              <a:t>Žadatelem je školní podnik vysoké školy nebo školní podnik střední  školy</a:t>
            </a:r>
            <a:endParaRPr lang="cs-CZ" sz="1800" dirty="0"/>
          </a:p>
          <a:p>
            <a:pPr algn="just"/>
            <a:r>
              <a:rPr lang="en-US" sz="1800" dirty="0">
                <a:solidFill>
                  <a:srgbClr val="FF0000"/>
                </a:solidFill>
              </a:rPr>
              <a:t>Místo realizace projektu se nachází v katastrálním území s mimořádným</a:t>
            </a:r>
            <a:r>
              <a:rPr lang="cs-CZ" sz="1800" dirty="0">
                <a:solidFill>
                  <a:srgbClr val="FF0000"/>
                </a:solidFill>
              </a:rPr>
              <a:t>/</a:t>
            </a:r>
            <a:r>
              <a:rPr lang="en-US" sz="1800" dirty="0">
                <a:solidFill>
                  <a:srgbClr val="FF0000"/>
                </a:solidFill>
              </a:rPr>
              <a:t>vysokým rizikem ohrožení </a:t>
            </a:r>
            <a:r>
              <a:rPr lang="en-US" sz="1800" dirty="0" err="1">
                <a:solidFill>
                  <a:srgbClr val="FF0000"/>
                </a:solidFill>
              </a:rPr>
              <a:t>suchem</a:t>
            </a:r>
            <a:r>
              <a:rPr lang="en-US" sz="1800" dirty="0">
                <a:solidFill>
                  <a:srgbClr val="FF0000"/>
                </a:solidFill>
              </a:rPr>
              <a:t> </a:t>
            </a:r>
            <a:endParaRPr lang="cs-CZ" sz="1800" dirty="0" smtClean="0">
              <a:solidFill>
                <a:srgbClr val="FF0000"/>
              </a:solidFill>
            </a:endParaRPr>
          </a:p>
          <a:p>
            <a:pPr algn="just"/>
            <a:r>
              <a:rPr lang="cs-CZ" sz="1800" dirty="0" smtClean="0">
                <a:solidFill>
                  <a:srgbClr val="FF0000"/>
                </a:solidFill>
              </a:rPr>
              <a:t>Žadatel nepodniká déle než 5 let</a:t>
            </a:r>
            <a:endParaRPr lang="cs-CZ" sz="1800" dirty="0">
              <a:solidFill>
                <a:srgbClr val="FF0000"/>
              </a:solidFill>
            </a:endParaRPr>
          </a:p>
        </p:txBody>
      </p:sp>
    </p:spTree>
    <p:extLst>
      <p:ext uri="{BB962C8B-B14F-4D97-AF65-F5344CB8AC3E}">
        <p14:creationId xmlns:p14="http://schemas.microsoft.com/office/powerpoint/2010/main" val="35515248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7" y="274638"/>
            <a:ext cx="7699151" cy="778098"/>
          </a:xfrm>
        </p:spPr>
        <p:txBody>
          <a:bodyPr>
            <a:normAutofit fontScale="90000"/>
          </a:bodyPr>
          <a:lstStyle/>
          <a:p>
            <a:pPr algn="ctr"/>
            <a:r>
              <a:rPr lang="cs-CZ" sz="2700" dirty="0"/>
              <a:t>Operace </a:t>
            </a:r>
            <a:r>
              <a:rPr lang="cs-CZ" sz="2700" dirty="0" smtClean="0"/>
              <a:t>4.1.1</a:t>
            </a:r>
            <a:br>
              <a:rPr lang="cs-CZ" sz="2700" dirty="0" smtClean="0"/>
            </a:br>
            <a:r>
              <a:rPr lang="cs-CZ" sz="2700" dirty="0"/>
              <a:t>Preferenční kritéria </a:t>
            </a:r>
            <a:r>
              <a:rPr lang="cs-CZ" sz="2000" dirty="0"/>
              <a:t/>
            </a:r>
            <a:br>
              <a:rPr lang="cs-CZ" sz="2000" dirty="0"/>
            </a:br>
            <a:endParaRPr lang="cs-CZ" sz="2000" dirty="0"/>
          </a:p>
        </p:txBody>
      </p:sp>
      <p:sp>
        <p:nvSpPr>
          <p:cNvPr id="3" name="Zástupný symbol pro obsah 2"/>
          <p:cNvSpPr>
            <a:spLocks noGrp="1"/>
          </p:cNvSpPr>
          <p:nvPr>
            <p:ph idx="1"/>
          </p:nvPr>
        </p:nvSpPr>
        <p:spPr>
          <a:xfrm>
            <a:off x="539552" y="1196752"/>
            <a:ext cx="8136904" cy="4968552"/>
          </a:xfrm>
        </p:spPr>
        <p:txBody>
          <a:bodyPr>
            <a:normAutofit/>
          </a:bodyPr>
          <a:lstStyle/>
          <a:p>
            <a:pPr marL="0" lvl="0" indent="0" algn="just">
              <a:buNone/>
            </a:pPr>
            <a:r>
              <a:rPr lang="en-US" sz="1800" b="1" dirty="0" err="1" smtClean="0"/>
              <a:t>Preferenční</a:t>
            </a:r>
            <a:r>
              <a:rPr lang="en-US" sz="1800" b="1" dirty="0" smtClean="0"/>
              <a:t> </a:t>
            </a:r>
            <a:r>
              <a:rPr lang="en-US" sz="1800" b="1" dirty="0"/>
              <a:t>kritéria pro projekty do 5 000 000,- Kč výdajů, ze kterých je stanovena dotace, včetně a pro projekty nad 5 000 000,- – 150 000 000,- Kč výdajů, ze kterých je stanovena </a:t>
            </a:r>
            <a:r>
              <a:rPr lang="en-US" sz="1800" b="1" dirty="0" smtClean="0"/>
              <a:t>dotace</a:t>
            </a:r>
            <a:endParaRPr lang="cs-CZ" sz="1800" b="1" dirty="0" smtClean="0"/>
          </a:p>
          <a:p>
            <a:pPr marL="0" lvl="0" indent="0" algn="just">
              <a:buNone/>
            </a:pPr>
            <a:endParaRPr lang="cs-CZ" sz="1800" b="1" dirty="0">
              <a:solidFill>
                <a:srgbClr val="B2BC00"/>
              </a:solidFill>
              <a:ea typeface="+mj-ea"/>
            </a:endParaRPr>
          </a:p>
          <a:p>
            <a:pPr marL="0" lvl="0" indent="0" algn="just">
              <a:buNone/>
            </a:pPr>
            <a:r>
              <a:rPr lang="en-US" sz="1800" b="1" dirty="0"/>
              <a:t>Obecná preferenční </a:t>
            </a:r>
            <a:r>
              <a:rPr lang="en-US" sz="1800" b="1" dirty="0" smtClean="0"/>
              <a:t>kritéria</a:t>
            </a:r>
            <a:r>
              <a:rPr lang="cs-CZ" sz="1800" b="1" dirty="0" smtClean="0"/>
              <a:t> – </a:t>
            </a:r>
            <a:r>
              <a:rPr lang="cs-CZ" sz="1800" b="1" dirty="0"/>
              <a:t>z</a:t>
            </a:r>
            <a:r>
              <a:rPr lang="en-US" sz="1800" b="1" dirty="0" smtClean="0"/>
              <a:t>áměry </a:t>
            </a:r>
            <a:r>
              <a:rPr lang="en-US" sz="1800" b="1" dirty="0"/>
              <a:t>c) až l</a:t>
            </a:r>
            <a:r>
              <a:rPr lang="en-US" sz="1800" b="1" dirty="0" smtClean="0"/>
              <a:t>)</a:t>
            </a:r>
            <a:endParaRPr lang="cs-CZ" sz="1800" b="1" dirty="0" smtClean="0"/>
          </a:p>
          <a:p>
            <a:pPr marL="0" lvl="0" indent="0" algn="just">
              <a:buNone/>
            </a:pPr>
            <a:r>
              <a:rPr lang="cs-CZ" sz="1800" dirty="0" smtClean="0">
                <a:solidFill>
                  <a:srgbClr val="00B050"/>
                </a:solidFill>
              </a:rPr>
              <a:t>Některá kritéria jsou stejná, jako u již zmíněných záměrů a) a b). Níže jsou uvedena </a:t>
            </a:r>
            <a:r>
              <a:rPr lang="cs-CZ" sz="1800" u="sng" dirty="0" smtClean="0">
                <a:solidFill>
                  <a:srgbClr val="00B050"/>
                </a:solidFill>
              </a:rPr>
              <a:t>pouze ta preferenční kritéria</a:t>
            </a:r>
            <a:r>
              <a:rPr lang="cs-CZ" sz="1800" dirty="0" smtClean="0">
                <a:solidFill>
                  <a:srgbClr val="00B050"/>
                </a:solidFill>
              </a:rPr>
              <a:t>, která jsou odlišná.  </a:t>
            </a:r>
          </a:p>
          <a:p>
            <a:pPr algn="just"/>
            <a:r>
              <a:rPr lang="en-US" sz="1800" dirty="0" smtClean="0"/>
              <a:t>Pro </a:t>
            </a:r>
            <a:r>
              <a:rPr lang="en-US" sz="1800" dirty="0"/>
              <a:t>projekty nad 5  do 150 mil. Kč : Žadatel v hodnocení Finančního zdraví splňuje úroveň kategorie</a:t>
            </a:r>
            <a:r>
              <a:rPr lang="cs-CZ" sz="1800" dirty="0"/>
              <a:t> </a:t>
            </a:r>
            <a:r>
              <a:rPr lang="cs-CZ" sz="1800" dirty="0" smtClean="0"/>
              <a:t>A/B</a:t>
            </a:r>
          </a:p>
          <a:p>
            <a:r>
              <a:rPr lang="en-US" sz="1800" dirty="0"/>
              <a:t>Pro projekty do 5 mil. Kč. včetně: Výdaje, ze kterých je stanovena dotace, jsou ve výši:</a:t>
            </a:r>
            <a:endParaRPr lang="cs-CZ" sz="1800" dirty="0"/>
          </a:p>
          <a:p>
            <a:pPr lvl="1">
              <a:spcBef>
                <a:spcPts val="0"/>
              </a:spcBef>
            </a:pPr>
            <a:r>
              <a:rPr lang="en-US" sz="1800" dirty="0"/>
              <a:t>do 2 000 000,- Kč včetně</a:t>
            </a:r>
            <a:endParaRPr lang="cs-CZ" sz="1800" dirty="0"/>
          </a:p>
          <a:p>
            <a:pPr lvl="1">
              <a:spcBef>
                <a:spcPts val="0"/>
              </a:spcBef>
            </a:pPr>
            <a:r>
              <a:rPr lang="en-US" sz="1800" dirty="0"/>
              <a:t>2 000 001,- Kč – 3 000 000,- Kč</a:t>
            </a:r>
            <a:endParaRPr lang="cs-CZ" sz="1800" dirty="0"/>
          </a:p>
          <a:p>
            <a:pPr lvl="1">
              <a:spcBef>
                <a:spcPts val="0"/>
              </a:spcBef>
            </a:pPr>
            <a:r>
              <a:rPr lang="en-US" sz="1800" dirty="0"/>
              <a:t>3 000 001,- Kč - 4 000 000,- Kč</a:t>
            </a:r>
            <a:endParaRPr lang="cs-CZ" sz="1800" dirty="0"/>
          </a:p>
        </p:txBody>
      </p:sp>
    </p:spTree>
    <p:extLst>
      <p:ext uri="{BB962C8B-B14F-4D97-AF65-F5344CB8AC3E}">
        <p14:creationId xmlns:p14="http://schemas.microsoft.com/office/powerpoint/2010/main" val="36448756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7" y="274638"/>
            <a:ext cx="7699151" cy="778098"/>
          </a:xfrm>
        </p:spPr>
        <p:txBody>
          <a:bodyPr>
            <a:normAutofit fontScale="90000"/>
          </a:bodyPr>
          <a:lstStyle/>
          <a:p>
            <a:pPr algn="ctr"/>
            <a:r>
              <a:rPr lang="cs-CZ" sz="2700" dirty="0"/>
              <a:t>Operace </a:t>
            </a:r>
            <a:r>
              <a:rPr lang="cs-CZ" sz="2700" dirty="0" smtClean="0"/>
              <a:t>4.1.1</a:t>
            </a:r>
            <a:br>
              <a:rPr lang="cs-CZ" sz="2700" dirty="0" smtClean="0"/>
            </a:br>
            <a:r>
              <a:rPr lang="cs-CZ" sz="2700" dirty="0"/>
              <a:t>Preferenční kritéria </a:t>
            </a:r>
            <a:r>
              <a:rPr lang="cs-CZ" sz="2000" dirty="0"/>
              <a:t/>
            </a:r>
            <a:br>
              <a:rPr lang="cs-CZ" sz="2000" dirty="0"/>
            </a:br>
            <a:endParaRPr lang="cs-CZ" sz="2000" dirty="0"/>
          </a:p>
        </p:txBody>
      </p:sp>
      <p:sp>
        <p:nvSpPr>
          <p:cNvPr id="3" name="Zástupný symbol pro obsah 2"/>
          <p:cNvSpPr>
            <a:spLocks noGrp="1"/>
          </p:cNvSpPr>
          <p:nvPr>
            <p:ph idx="1"/>
          </p:nvPr>
        </p:nvSpPr>
        <p:spPr>
          <a:xfrm>
            <a:off x="539552" y="1196752"/>
            <a:ext cx="8136904" cy="4968552"/>
          </a:xfrm>
        </p:spPr>
        <p:txBody>
          <a:bodyPr>
            <a:normAutofit/>
          </a:bodyPr>
          <a:lstStyle/>
          <a:p>
            <a:r>
              <a:rPr lang="en-US" sz="1800" dirty="0" smtClean="0">
                <a:solidFill>
                  <a:srgbClr val="FF0000"/>
                </a:solidFill>
              </a:rPr>
              <a:t>Pro </a:t>
            </a:r>
            <a:r>
              <a:rPr lang="en-US" sz="1800" dirty="0">
                <a:solidFill>
                  <a:srgbClr val="FF0000"/>
                </a:solidFill>
              </a:rPr>
              <a:t>projekty </a:t>
            </a:r>
            <a:r>
              <a:rPr lang="cs-CZ" sz="1800" dirty="0" smtClean="0">
                <a:solidFill>
                  <a:srgbClr val="FF0000"/>
                </a:solidFill>
              </a:rPr>
              <a:t>nad </a:t>
            </a:r>
            <a:r>
              <a:rPr lang="en-US" sz="1800" dirty="0" smtClean="0">
                <a:solidFill>
                  <a:srgbClr val="FF0000"/>
                </a:solidFill>
              </a:rPr>
              <a:t>5 </a:t>
            </a:r>
            <a:r>
              <a:rPr lang="en-US" sz="1800" dirty="0">
                <a:solidFill>
                  <a:srgbClr val="FF0000"/>
                </a:solidFill>
              </a:rPr>
              <a:t>mil. Kč. včetně: Výdaje, ze kterých je stanovena dotace, jsou ve výši:</a:t>
            </a:r>
            <a:endParaRPr lang="cs-CZ" sz="1800" dirty="0">
              <a:solidFill>
                <a:srgbClr val="FF0000"/>
              </a:solidFill>
            </a:endParaRPr>
          </a:p>
          <a:p>
            <a:pPr lvl="1">
              <a:spcBef>
                <a:spcPts val="0"/>
              </a:spcBef>
            </a:pPr>
            <a:r>
              <a:rPr lang="en-US" sz="1800" dirty="0">
                <a:solidFill>
                  <a:srgbClr val="FF0000"/>
                </a:solidFill>
              </a:rPr>
              <a:t>do </a:t>
            </a:r>
            <a:r>
              <a:rPr lang="cs-CZ" sz="1800" dirty="0">
                <a:solidFill>
                  <a:srgbClr val="FF0000"/>
                </a:solidFill>
              </a:rPr>
              <a:t>10</a:t>
            </a:r>
            <a:r>
              <a:rPr lang="en-US" sz="1800" dirty="0">
                <a:solidFill>
                  <a:srgbClr val="FF0000"/>
                </a:solidFill>
              </a:rPr>
              <a:t> 000 000,- Kč včetně</a:t>
            </a:r>
            <a:endParaRPr lang="cs-CZ" sz="1800" dirty="0">
              <a:solidFill>
                <a:srgbClr val="FF0000"/>
              </a:solidFill>
            </a:endParaRPr>
          </a:p>
          <a:p>
            <a:pPr lvl="1">
              <a:spcBef>
                <a:spcPts val="0"/>
              </a:spcBef>
            </a:pPr>
            <a:r>
              <a:rPr lang="en-US" sz="1800" dirty="0">
                <a:solidFill>
                  <a:srgbClr val="FF0000"/>
                </a:solidFill>
              </a:rPr>
              <a:t>10 000 001,- Kč – 20 000 000,-Kč</a:t>
            </a:r>
            <a:endParaRPr lang="cs-CZ" sz="1800" dirty="0">
              <a:solidFill>
                <a:srgbClr val="FF0000"/>
              </a:solidFill>
            </a:endParaRPr>
          </a:p>
          <a:p>
            <a:pPr lvl="1">
              <a:spcBef>
                <a:spcPts val="0"/>
              </a:spcBef>
            </a:pPr>
            <a:r>
              <a:rPr lang="en-US" sz="1800" dirty="0">
                <a:solidFill>
                  <a:srgbClr val="FF0000"/>
                </a:solidFill>
              </a:rPr>
              <a:t>20 000 001,-Kč – 30 000 000,-</a:t>
            </a:r>
            <a:r>
              <a:rPr lang="en-US" sz="1800" dirty="0" smtClean="0">
                <a:solidFill>
                  <a:srgbClr val="FF0000"/>
                </a:solidFill>
              </a:rPr>
              <a:t>Kč</a:t>
            </a:r>
            <a:endParaRPr lang="cs-CZ" sz="1800" dirty="0" smtClean="0">
              <a:solidFill>
                <a:srgbClr val="FF0000"/>
              </a:solidFill>
            </a:endParaRPr>
          </a:p>
          <a:p>
            <a:pPr marL="342900" lvl="1" indent="-342900" algn="just">
              <a:buFont typeface="Arial" pitchFamily="34" charset="0"/>
              <a:buChar char="•"/>
            </a:pPr>
            <a:r>
              <a:rPr lang="en-US" sz="1800" dirty="0">
                <a:solidFill>
                  <a:srgbClr val="FF0000"/>
                </a:solidFill>
              </a:rPr>
              <a:t>Žadatel je členem </a:t>
            </a:r>
            <a:r>
              <a:rPr lang="cs-CZ" sz="1800" dirty="0" smtClean="0">
                <a:solidFill>
                  <a:srgbClr val="FF0000"/>
                </a:solidFill>
              </a:rPr>
              <a:t>O</a:t>
            </a:r>
            <a:r>
              <a:rPr lang="en-US" sz="1800" dirty="0" smtClean="0">
                <a:solidFill>
                  <a:srgbClr val="FF0000"/>
                </a:solidFill>
              </a:rPr>
              <a:t>rganizace producentů</a:t>
            </a:r>
            <a:endParaRPr lang="cs-CZ" sz="1800" dirty="0" smtClean="0">
              <a:solidFill>
                <a:srgbClr val="FF0000"/>
              </a:solidFill>
            </a:endParaRPr>
          </a:p>
          <a:p>
            <a:pPr marL="0" indent="0">
              <a:buNone/>
            </a:pPr>
            <a:endParaRPr lang="cs-CZ" sz="1800" b="1" dirty="0"/>
          </a:p>
          <a:p>
            <a:pPr marL="0" indent="0">
              <a:buNone/>
            </a:pPr>
            <a:r>
              <a:rPr lang="en-US" sz="1800" b="1" dirty="0" smtClean="0"/>
              <a:t>Specifická </a:t>
            </a:r>
            <a:r>
              <a:rPr lang="en-US" sz="1800" b="1" dirty="0"/>
              <a:t>preferenční kritéria:</a:t>
            </a:r>
            <a:endParaRPr lang="cs-CZ" sz="1800" b="1" dirty="0"/>
          </a:p>
          <a:p>
            <a:pPr marL="0" indent="0">
              <a:buNone/>
            </a:pPr>
            <a:endParaRPr lang="cs-CZ" sz="1800" b="1" dirty="0" smtClean="0"/>
          </a:p>
          <a:p>
            <a:pPr marL="0" indent="0">
              <a:buNone/>
            </a:pPr>
            <a:r>
              <a:rPr lang="en-US" sz="1800" b="1" dirty="0" smtClean="0"/>
              <a:t>Živočišná </a:t>
            </a:r>
            <a:r>
              <a:rPr lang="en-US" sz="1800" b="1" dirty="0"/>
              <a:t>výroba</a:t>
            </a:r>
            <a:r>
              <a:rPr lang="cs-CZ" sz="1800" b="1" dirty="0"/>
              <a:t> – </a:t>
            </a:r>
            <a:r>
              <a:rPr lang="en-US" sz="1800" b="1" dirty="0"/>
              <a:t>Skot – záměry c), h)</a:t>
            </a:r>
            <a:endParaRPr lang="cs-CZ" sz="1800" b="1" dirty="0"/>
          </a:p>
          <a:p>
            <a:pPr marL="0" lvl="1" indent="0" algn="just">
              <a:buNone/>
            </a:pPr>
            <a:r>
              <a:rPr lang="cs-CZ" sz="1800" dirty="0" smtClean="0">
                <a:solidFill>
                  <a:srgbClr val="00B050"/>
                </a:solidFill>
              </a:rPr>
              <a:t>Některá </a:t>
            </a:r>
            <a:r>
              <a:rPr lang="cs-CZ" sz="1800" dirty="0">
                <a:solidFill>
                  <a:srgbClr val="00B050"/>
                </a:solidFill>
              </a:rPr>
              <a:t>kritéria jsou stejná, jako u již zmíněných záměrů a) a b). Níže jsou uvedena </a:t>
            </a:r>
            <a:r>
              <a:rPr lang="cs-CZ" sz="1800" u="sng" dirty="0">
                <a:solidFill>
                  <a:srgbClr val="00B050"/>
                </a:solidFill>
              </a:rPr>
              <a:t>pouze ta preferenční kritéria</a:t>
            </a:r>
            <a:r>
              <a:rPr lang="cs-CZ" sz="1800" dirty="0">
                <a:solidFill>
                  <a:srgbClr val="00B050"/>
                </a:solidFill>
              </a:rPr>
              <a:t>, která jsou </a:t>
            </a:r>
            <a:r>
              <a:rPr lang="cs-CZ" sz="1800" dirty="0" smtClean="0">
                <a:solidFill>
                  <a:srgbClr val="00B050"/>
                </a:solidFill>
              </a:rPr>
              <a:t>odlišná.</a:t>
            </a:r>
          </a:p>
          <a:p>
            <a:pPr marL="0" lvl="1" indent="0" algn="just">
              <a:buNone/>
            </a:pPr>
            <a:r>
              <a:rPr lang="cs-CZ" sz="1800" dirty="0" smtClean="0"/>
              <a:t> </a:t>
            </a:r>
          </a:p>
          <a:p>
            <a:pPr marL="285750" lvl="1" algn="just">
              <a:buFont typeface="Arial" panose="020B0604020202020204" pitchFamily="34" charset="0"/>
              <a:buChar char="•"/>
            </a:pPr>
            <a:r>
              <a:rPr lang="en-US" sz="1800" dirty="0"/>
              <a:t>Minimálně 15 % výdajů projektu, ze kterých je stanovena dotace, je určeno na pořízení technologie</a:t>
            </a:r>
            <a:endParaRPr lang="cs-CZ" sz="1800" dirty="0"/>
          </a:p>
        </p:txBody>
      </p:sp>
    </p:spTree>
    <p:extLst>
      <p:ext uri="{BB962C8B-B14F-4D97-AF65-F5344CB8AC3E}">
        <p14:creationId xmlns:p14="http://schemas.microsoft.com/office/powerpoint/2010/main" val="6235339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7" y="274638"/>
            <a:ext cx="7699151" cy="778098"/>
          </a:xfrm>
        </p:spPr>
        <p:txBody>
          <a:bodyPr>
            <a:normAutofit fontScale="90000"/>
          </a:bodyPr>
          <a:lstStyle/>
          <a:p>
            <a:pPr algn="ctr"/>
            <a:r>
              <a:rPr lang="cs-CZ" sz="2700" dirty="0"/>
              <a:t>Operace </a:t>
            </a:r>
            <a:r>
              <a:rPr lang="cs-CZ" sz="2700" dirty="0" smtClean="0"/>
              <a:t>4.1.1</a:t>
            </a:r>
            <a:br>
              <a:rPr lang="cs-CZ" sz="2700" dirty="0" smtClean="0"/>
            </a:br>
            <a:r>
              <a:rPr lang="cs-CZ" sz="2700" dirty="0"/>
              <a:t>Preferenční kritéria </a:t>
            </a:r>
            <a:r>
              <a:rPr lang="cs-CZ" sz="2000" dirty="0"/>
              <a:t/>
            </a:r>
            <a:br>
              <a:rPr lang="cs-CZ" sz="2000" dirty="0"/>
            </a:br>
            <a:endParaRPr lang="cs-CZ" sz="2000" dirty="0"/>
          </a:p>
        </p:txBody>
      </p:sp>
      <p:sp>
        <p:nvSpPr>
          <p:cNvPr id="3" name="Zástupný symbol pro obsah 2"/>
          <p:cNvSpPr>
            <a:spLocks noGrp="1"/>
          </p:cNvSpPr>
          <p:nvPr>
            <p:ph idx="1"/>
          </p:nvPr>
        </p:nvSpPr>
        <p:spPr>
          <a:xfrm>
            <a:off x="539552" y="1196752"/>
            <a:ext cx="8136904" cy="4968552"/>
          </a:xfrm>
        </p:spPr>
        <p:txBody>
          <a:bodyPr>
            <a:normAutofit/>
          </a:bodyPr>
          <a:lstStyle/>
          <a:p>
            <a:r>
              <a:rPr lang="en-US" sz="1800" dirty="0" err="1" smtClean="0"/>
              <a:t>Žadatel</a:t>
            </a:r>
            <a:r>
              <a:rPr lang="en-US" sz="1800" dirty="0" smtClean="0"/>
              <a:t> </a:t>
            </a:r>
            <a:r>
              <a:rPr lang="en-US" sz="1800" dirty="0"/>
              <a:t>v období od 1.7.2015 do 30.6.2016  choval v průměru </a:t>
            </a:r>
            <a:r>
              <a:rPr lang="en-US" sz="1800" dirty="0" smtClean="0"/>
              <a:t>minimálně</a:t>
            </a:r>
            <a:r>
              <a:rPr lang="cs-CZ" sz="1800" dirty="0" smtClean="0"/>
              <a:t>:</a:t>
            </a:r>
          </a:p>
          <a:p>
            <a:pPr lvl="1">
              <a:spcBef>
                <a:spcPts val="0"/>
              </a:spcBef>
            </a:pPr>
            <a:r>
              <a:rPr lang="en-US" sz="1800" dirty="0"/>
              <a:t>0,30 VDJ na 1 ha obhospodařované zemědělské </a:t>
            </a:r>
            <a:r>
              <a:rPr lang="en-US" sz="1800" dirty="0" smtClean="0"/>
              <a:t>půdy</a:t>
            </a:r>
            <a:endParaRPr lang="cs-CZ" sz="1800" dirty="0" smtClean="0"/>
          </a:p>
          <a:p>
            <a:pPr lvl="1">
              <a:spcBef>
                <a:spcPts val="0"/>
              </a:spcBef>
            </a:pPr>
            <a:r>
              <a:rPr lang="en-US" sz="1800" dirty="0"/>
              <a:t>0,40 VDJ na 1 ha obhospodařované zemědělské </a:t>
            </a:r>
            <a:r>
              <a:rPr lang="en-US" sz="1800" dirty="0" smtClean="0"/>
              <a:t>půdy</a:t>
            </a:r>
            <a:endParaRPr lang="cs-CZ" sz="1800" dirty="0" smtClean="0"/>
          </a:p>
          <a:p>
            <a:pPr lvl="1">
              <a:spcBef>
                <a:spcPts val="0"/>
              </a:spcBef>
            </a:pPr>
            <a:r>
              <a:rPr lang="en-US" sz="1800" dirty="0"/>
              <a:t>0,50 VDJ na 1 ha obhospodařované zemědělské </a:t>
            </a:r>
            <a:r>
              <a:rPr lang="en-US" sz="1800" dirty="0" smtClean="0"/>
              <a:t>půdy</a:t>
            </a:r>
            <a:endParaRPr lang="cs-CZ" sz="1800" dirty="0" smtClean="0"/>
          </a:p>
          <a:p>
            <a:pPr lvl="1">
              <a:spcBef>
                <a:spcPts val="0"/>
              </a:spcBef>
              <a:spcAft>
                <a:spcPts val="432"/>
              </a:spcAft>
            </a:pPr>
            <a:r>
              <a:rPr lang="en-US" sz="1800" dirty="0"/>
              <a:t>0,60  VDJ na 1 ha obhospodařované zemědělské </a:t>
            </a:r>
            <a:r>
              <a:rPr lang="en-US" sz="1800" dirty="0" smtClean="0"/>
              <a:t>půdy</a:t>
            </a:r>
            <a:endParaRPr lang="cs-CZ" sz="1800" dirty="0"/>
          </a:p>
          <a:p>
            <a:pPr>
              <a:spcBef>
                <a:spcPts val="0"/>
              </a:spcBef>
            </a:pPr>
            <a:r>
              <a:rPr lang="en-US" sz="1800" dirty="0"/>
              <a:t>Minimálně 15 % výdajů, ze kterých je stanovena dotace projektu, je určeno na výstavbu nebo rekonstrukci </a:t>
            </a:r>
            <a:r>
              <a:rPr lang="en-US" sz="1800" dirty="0" smtClean="0"/>
              <a:t>jímky/hnojiště</a:t>
            </a:r>
            <a:endParaRPr lang="cs-CZ" sz="1800" dirty="0" smtClean="0"/>
          </a:p>
          <a:p>
            <a:pPr>
              <a:spcBef>
                <a:spcPts val="0"/>
              </a:spcBef>
            </a:pPr>
            <a:endParaRPr lang="cs-CZ" sz="1800" dirty="0"/>
          </a:p>
          <a:p>
            <a:pPr marL="0" indent="0">
              <a:spcBef>
                <a:spcPts val="0"/>
              </a:spcBef>
              <a:buNone/>
            </a:pPr>
            <a:r>
              <a:rPr lang="en-US" sz="1800" b="1" dirty="0"/>
              <a:t>Živočišná výroba</a:t>
            </a:r>
            <a:r>
              <a:rPr lang="cs-CZ" sz="1800" b="1" dirty="0"/>
              <a:t> – </a:t>
            </a:r>
            <a:r>
              <a:rPr lang="en-US" sz="1800" b="1" dirty="0" smtClean="0"/>
              <a:t>Prasata </a:t>
            </a:r>
            <a:r>
              <a:rPr lang="en-US" sz="1800" b="1" dirty="0"/>
              <a:t>– záměry d), i)</a:t>
            </a:r>
            <a:endParaRPr lang="cs-CZ" sz="1800" dirty="0" smtClean="0"/>
          </a:p>
          <a:p>
            <a:pPr marL="0" lvl="1" indent="0" algn="just">
              <a:buNone/>
            </a:pPr>
            <a:r>
              <a:rPr lang="cs-CZ" sz="1800" dirty="0">
                <a:solidFill>
                  <a:srgbClr val="00B050"/>
                </a:solidFill>
              </a:rPr>
              <a:t>Některá kritéria jsou stejná, jako u již zmíněných záměrů a) a b). Níže jsou uvedena </a:t>
            </a:r>
            <a:r>
              <a:rPr lang="cs-CZ" sz="1800" u="sng" dirty="0">
                <a:solidFill>
                  <a:srgbClr val="00B050"/>
                </a:solidFill>
              </a:rPr>
              <a:t>pouze ta preferenční kritéria</a:t>
            </a:r>
            <a:r>
              <a:rPr lang="cs-CZ" sz="1800" dirty="0">
                <a:solidFill>
                  <a:srgbClr val="00B050"/>
                </a:solidFill>
              </a:rPr>
              <a:t>, která jsou odlišná.</a:t>
            </a:r>
          </a:p>
          <a:p>
            <a:pPr marL="0" lvl="1" indent="0" algn="just">
              <a:spcBef>
                <a:spcPts val="0"/>
              </a:spcBef>
              <a:buNone/>
            </a:pPr>
            <a:endParaRPr lang="cs-CZ" sz="1800" dirty="0"/>
          </a:p>
          <a:p>
            <a:pPr algn="just">
              <a:spcBef>
                <a:spcPts val="0"/>
              </a:spcBef>
            </a:pPr>
            <a:r>
              <a:rPr lang="en-US" sz="1800" dirty="0"/>
              <a:t>Minimálně 40 %  výdajů projektu, ze kterých je stanovena dotace, je určeno na pořízení </a:t>
            </a:r>
            <a:r>
              <a:rPr lang="en-US" sz="1800" dirty="0" smtClean="0"/>
              <a:t>technologie</a:t>
            </a:r>
            <a:endParaRPr lang="cs-CZ" sz="1800" dirty="0" smtClean="0"/>
          </a:p>
          <a:p>
            <a:pPr algn="just">
              <a:spcBef>
                <a:spcPts val="0"/>
              </a:spcBef>
            </a:pPr>
            <a:r>
              <a:rPr lang="en-US" sz="1800" dirty="0"/>
              <a:t>Minimálně 50 % výdajů, ze kterých je stanovena dotace, je spojeno se:</a:t>
            </a:r>
            <a:endParaRPr lang="cs-CZ" sz="1800" dirty="0"/>
          </a:p>
        </p:txBody>
      </p:sp>
    </p:spTree>
    <p:extLst>
      <p:ext uri="{BB962C8B-B14F-4D97-AF65-F5344CB8AC3E}">
        <p14:creationId xmlns:p14="http://schemas.microsoft.com/office/powerpoint/2010/main" val="29010666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7" y="274638"/>
            <a:ext cx="7699151" cy="778098"/>
          </a:xfrm>
        </p:spPr>
        <p:txBody>
          <a:bodyPr>
            <a:normAutofit fontScale="90000"/>
          </a:bodyPr>
          <a:lstStyle/>
          <a:p>
            <a:pPr algn="ctr"/>
            <a:r>
              <a:rPr lang="cs-CZ" sz="2700" dirty="0"/>
              <a:t>Operace </a:t>
            </a:r>
            <a:r>
              <a:rPr lang="cs-CZ" sz="2700" dirty="0" smtClean="0"/>
              <a:t>4.1.1</a:t>
            </a:r>
            <a:br>
              <a:rPr lang="cs-CZ" sz="2700" dirty="0" smtClean="0"/>
            </a:br>
            <a:r>
              <a:rPr lang="cs-CZ" sz="2700" dirty="0"/>
              <a:t>Preferenční kritéria </a:t>
            </a:r>
            <a:r>
              <a:rPr lang="cs-CZ" sz="2000" dirty="0"/>
              <a:t/>
            </a:r>
            <a:br>
              <a:rPr lang="cs-CZ" sz="2000" dirty="0"/>
            </a:br>
            <a:endParaRPr lang="cs-CZ" sz="2000" dirty="0"/>
          </a:p>
        </p:txBody>
      </p:sp>
      <p:sp>
        <p:nvSpPr>
          <p:cNvPr id="3" name="Zástupný symbol pro obsah 2"/>
          <p:cNvSpPr>
            <a:spLocks noGrp="1"/>
          </p:cNvSpPr>
          <p:nvPr>
            <p:ph idx="1"/>
          </p:nvPr>
        </p:nvSpPr>
        <p:spPr>
          <a:xfrm>
            <a:off x="539552" y="1196752"/>
            <a:ext cx="8136904" cy="4968552"/>
          </a:xfrm>
        </p:spPr>
        <p:txBody>
          <a:bodyPr>
            <a:normAutofit/>
          </a:bodyPr>
          <a:lstStyle/>
          <a:p>
            <a:pPr lvl="1"/>
            <a:r>
              <a:rPr lang="en-US" sz="1800" dirty="0" err="1" smtClean="0"/>
              <a:t>stavbou</a:t>
            </a:r>
            <a:r>
              <a:rPr lang="en-US" sz="1800" dirty="0" smtClean="0"/>
              <a:t> </a:t>
            </a:r>
            <a:r>
              <a:rPr lang="en-US" sz="1800" dirty="0"/>
              <a:t>pro prasnice (jalovárny, březárny a porodny) a/nebo selata (předvýkrm) včetně </a:t>
            </a:r>
            <a:r>
              <a:rPr lang="en-US" sz="1800" dirty="0" smtClean="0"/>
              <a:t>technologií</a:t>
            </a:r>
            <a:endParaRPr lang="cs-CZ" sz="1800" dirty="0" smtClean="0"/>
          </a:p>
          <a:p>
            <a:pPr lvl="1"/>
            <a:r>
              <a:rPr lang="en-US" sz="1800" dirty="0"/>
              <a:t>dobudováním kapacit podniku s uzavřeným obratem stáda včetně </a:t>
            </a:r>
            <a:r>
              <a:rPr lang="en-US" sz="1800" dirty="0" smtClean="0"/>
              <a:t>technologií</a:t>
            </a:r>
            <a:endParaRPr lang="cs-CZ" sz="1800" dirty="0" smtClean="0"/>
          </a:p>
          <a:p>
            <a:r>
              <a:rPr lang="en-US" sz="1800" dirty="0"/>
              <a:t>Žadatel v období od 1.7.2015 do 30.6.2016  choval v průměru minimálně</a:t>
            </a:r>
            <a:r>
              <a:rPr lang="cs-CZ" sz="1800" dirty="0"/>
              <a:t>:</a:t>
            </a:r>
          </a:p>
          <a:p>
            <a:pPr lvl="1">
              <a:spcBef>
                <a:spcPts val="0"/>
              </a:spcBef>
            </a:pPr>
            <a:r>
              <a:rPr lang="en-US" sz="1800" dirty="0"/>
              <a:t>0,30 VDJ na 1 ha obhospodařované zemědělské půdy</a:t>
            </a:r>
            <a:endParaRPr lang="cs-CZ" sz="1800" dirty="0"/>
          </a:p>
          <a:p>
            <a:pPr lvl="1">
              <a:spcBef>
                <a:spcPts val="0"/>
              </a:spcBef>
            </a:pPr>
            <a:r>
              <a:rPr lang="en-US" sz="1800" dirty="0"/>
              <a:t>0,40 VDJ na 1 ha obhospodařované zemědělské půdy</a:t>
            </a:r>
            <a:endParaRPr lang="cs-CZ" sz="1800" dirty="0"/>
          </a:p>
          <a:p>
            <a:pPr lvl="1">
              <a:spcBef>
                <a:spcPts val="0"/>
              </a:spcBef>
            </a:pPr>
            <a:r>
              <a:rPr lang="en-US" sz="1800" dirty="0"/>
              <a:t>0,50 VDJ na 1 ha obhospodařované zemědělské půdy</a:t>
            </a:r>
            <a:endParaRPr lang="cs-CZ" sz="1800" dirty="0"/>
          </a:p>
          <a:p>
            <a:pPr lvl="1">
              <a:spcBef>
                <a:spcPts val="0"/>
              </a:spcBef>
              <a:spcAft>
                <a:spcPts val="432"/>
              </a:spcAft>
            </a:pPr>
            <a:r>
              <a:rPr lang="en-US" sz="1800" dirty="0"/>
              <a:t>0,60  VDJ na 1 ha obhospodařované zemědělské </a:t>
            </a:r>
            <a:r>
              <a:rPr lang="en-US" sz="1800" dirty="0" smtClean="0"/>
              <a:t>půdy</a:t>
            </a:r>
            <a:endParaRPr lang="cs-CZ" sz="1800" dirty="0" smtClean="0"/>
          </a:p>
          <a:p>
            <a:pPr lvl="1">
              <a:spcBef>
                <a:spcPts val="0"/>
              </a:spcBef>
              <a:spcAft>
                <a:spcPts val="432"/>
              </a:spcAft>
            </a:pPr>
            <a:r>
              <a:rPr lang="en-US" sz="1800" dirty="0"/>
              <a:t>Žadatel choval minimálně 15 VDJ a neobhospodařooval zemědělskou půdu</a:t>
            </a:r>
            <a:endParaRPr lang="cs-CZ" sz="1800" dirty="0"/>
          </a:p>
          <a:p>
            <a:r>
              <a:rPr lang="cs-CZ" sz="1800" dirty="0"/>
              <a:t>N</a:t>
            </a:r>
            <a:r>
              <a:rPr lang="en-US" sz="1800" dirty="0" smtClean="0"/>
              <a:t>avýšení </a:t>
            </a:r>
            <a:r>
              <a:rPr lang="en-US" sz="1800" dirty="0"/>
              <a:t>počtu ustájovacích míst minimálně o 20 </a:t>
            </a:r>
            <a:r>
              <a:rPr lang="en-US" sz="1800" dirty="0" smtClean="0"/>
              <a:t>%</a:t>
            </a:r>
            <a:endParaRPr lang="cs-CZ" sz="1800" dirty="0" smtClean="0"/>
          </a:p>
          <a:p>
            <a:pPr algn="just"/>
            <a:r>
              <a:rPr lang="en-US" sz="1800" dirty="0"/>
              <a:t>Minimálně 15 % výdajů, ze kterých je stanovena dotace, je určeno na stavbu nebo rekonstrukci </a:t>
            </a:r>
            <a:r>
              <a:rPr lang="en-US" sz="1800" dirty="0" smtClean="0"/>
              <a:t>jímky/hnojiště</a:t>
            </a:r>
            <a:endParaRPr lang="cs-CZ" sz="1800" dirty="0" smtClean="0"/>
          </a:p>
          <a:p>
            <a:pPr algn="just"/>
            <a:r>
              <a:rPr lang="en-US" sz="1800" dirty="0"/>
              <a:t>Předmětem celkových výdajů projektu u technologie ustájení není etážové ustájení selat</a:t>
            </a:r>
            <a:endParaRPr lang="cs-CZ" sz="1800" dirty="0"/>
          </a:p>
        </p:txBody>
      </p:sp>
    </p:spTree>
    <p:extLst>
      <p:ext uri="{BB962C8B-B14F-4D97-AF65-F5344CB8AC3E}">
        <p14:creationId xmlns:p14="http://schemas.microsoft.com/office/powerpoint/2010/main" val="28943829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7" y="274638"/>
            <a:ext cx="7699151" cy="778098"/>
          </a:xfrm>
        </p:spPr>
        <p:txBody>
          <a:bodyPr>
            <a:normAutofit fontScale="90000"/>
          </a:bodyPr>
          <a:lstStyle/>
          <a:p>
            <a:pPr algn="ctr"/>
            <a:r>
              <a:rPr lang="cs-CZ" sz="2700" dirty="0"/>
              <a:t>Operace </a:t>
            </a:r>
            <a:r>
              <a:rPr lang="cs-CZ" sz="2700" dirty="0" smtClean="0"/>
              <a:t>4.1.1</a:t>
            </a:r>
            <a:br>
              <a:rPr lang="cs-CZ" sz="2700" dirty="0" smtClean="0"/>
            </a:br>
            <a:r>
              <a:rPr lang="cs-CZ" sz="2700" dirty="0"/>
              <a:t>Preferenční kritéria</a:t>
            </a:r>
            <a:r>
              <a:rPr lang="cs-CZ" sz="2000" dirty="0"/>
              <a:t/>
            </a:r>
            <a:br>
              <a:rPr lang="cs-CZ" sz="2000" dirty="0"/>
            </a:br>
            <a:endParaRPr lang="cs-CZ" sz="2000" dirty="0"/>
          </a:p>
        </p:txBody>
      </p:sp>
      <p:sp>
        <p:nvSpPr>
          <p:cNvPr id="3" name="Zástupný symbol pro obsah 2"/>
          <p:cNvSpPr>
            <a:spLocks noGrp="1"/>
          </p:cNvSpPr>
          <p:nvPr>
            <p:ph idx="1"/>
          </p:nvPr>
        </p:nvSpPr>
        <p:spPr>
          <a:xfrm>
            <a:off x="539552" y="1196752"/>
            <a:ext cx="8136904" cy="5256584"/>
          </a:xfrm>
        </p:spPr>
        <p:txBody>
          <a:bodyPr>
            <a:normAutofit fontScale="92500" lnSpcReduction="20000"/>
          </a:bodyPr>
          <a:lstStyle/>
          <a:p>
            <a:pPr marL="0" lvl="0" indent="0" algn="just">
              <a:buNone/>
            </a:pPr>
            <a:r>
              <a:rPr lang="en-US" sz="1900" b="1" dirty="0" err="1" smtClean="0"/>
              <a:t>Živočišná</a:t>
            </a:r>
            <a:r>
              <a:rPr lang="en-US" sz="1900" b="1" dirty="0" smtClean="0"/>
              <a:t> </a:t>
            </a:r>
            <a:r>
              <a:rPr lang="en-US" sz="1900" b="1" dirty="0"/>
              <a:t>výroba</a:t>
            </a:r>
            <a:r>
              <a:rPr lang="cs-CZ" sz="1900" b="1" dirty="0"/>
              <a:t> </a:t>
            </a:r>
            <a:r>
              <a:rPr lang="cs-CZ" sz="1900" b="1" dirty="0" smtClean="0"/>
              <a:t>– </a:t>
            </a:r>
            <a:r>
              <a:rPr lang="en-US" sz="1900" b="1" dirty="0"/>
              <a:t>Drůbež – záměry e), j</a:t>
            </a:r>
            <a:r>
              <a:rPr lang="en-US" sz="1900" b="1" dirty="0" smtClean="0"/>
              <a:t>)</a:t>
            </a:r>
            <a:endParaRPr lang="cs-CZ" sz="1900" b="1" dirty="0" smtClean="0"/>
          </a:p>
          <a:p>
            <a:pPr marL="0" lvl="1" indent="0" algn="just">
              <a:buNone/>
            </a:pPr>
            <a:r>
              <a:rPr lang="cs-CZ" sz="1800" dirty="0">
                <a:solidFill>
                  <a:srgbClr val="00B050"/>
                </a:solidFill>
              </a:rPr>
              <a:t>Některá kritéria jsou stejná, jako u již zmíněných záměrů a) a b). Níže jsou uvedena </a:t>
            </a:r>
            <a:r>
              <a:rPr lang="cs-CZ" sz="1800" u="sng" dirty="0">
                <a:solidFill>
                  <a:srgbClr val="00B050"/>
                </a:solidFill>
              </a:rPr>
              <a:t>pouze ta preferenční kritéria</a:t>
            </a:r>
            <a:r>
              <a:rPr lang="cs-CZ" sz="1800" dirty="0">
                <a:solidFill>
                  <a:srgbClr val="00B050"/>
                </a:solidFill>
              </a:rPr>
              <a:t>, která jsou odlišná.</a:t>
            </a:r>
          </a:p>
          <a:p>
            <a:pPr marL="0" lvl="0" indent="0" algn="just">
              <a:buNone/>
            </a:pPr>
            <a:endParaRPr lang="cs-CZ" sz="1900" b="1" dirty="0" smtClean="0"/>
          </a:p>
          <a:p>
            <a:pPr algn="just"/>
            <a:r>
              <a:rPr lang="en-US" sz="1900" dirty="0"/>
              <a:t>Žadatel v období od 1.7.2015 do 30.6.2016  choval v průměru minimálně</a:t>
            </a:r>
            <a:r>
              <a:rPr lang="cs-CZ" sz="1900" dirty="0"/>
              <a:t>:</a:t>
            </a:r>
          </a:p>
          <a:p>
            <a:pPr lvl="1" algn="just">
              <a:spcBef>
                <a:spcPts val="0"/>
              </a:spcBef>
            </a:pPr>
            <a:r>
              <a:rPr lang="en-US" sz="1900" dirty="0"/>
              <a:t>0,30 VDJ na 1 ha obhospodařované zemědělské půdy</a:t>
            </a:r>
            <a:endParaRPr lang="cs-CZ" sz="1900" dirty="0"/>
          </a:p>
          <a:p>
            <a:pPr lvl="1" algn="just">
              <a:spcBef>
                <a:spcPts val="0"/>
              </a:spcBef>
            </a:pPr>
            <a:r>
              <a:rPr lang="en-US" sz="1900" dirty="0"/>
              <a:t>0,40 VDJ na 1 ha obhospodařované zemědělské půdy</a:t>
            </a:r>
            <a:endParaRPr lang="cs-CZ" sz="1900" dirty="0"/>
          </a:p>
          <a:p>
            <a:pPr lvl="1" algn="just">
              <a:spcBef>
                <a:spcPts val="0"/>
              </a:spcBef>
            </a:pPr>
            <a:r>
              <a:rPr lang="en-US" sz="1900" dirty="0"/>
              <a:t>0,50 VDJ na 1 ha obhospodařované zemědělské půdy</a:t>
            </a:r>
            <a:endParaRPr lang="cs-CZ" sz="1900" dirty="0"/>
          </a:p>
          <a:p>
            <a:pPr lvl="1" algn="just">
              <a:spcBef>
                <a:spcPts val="0"/>
              </a:spcBef>
              <a:spcAft>
                <a:spcPts val="432"/>
              </a:spcAft>
            </a:pPr>
            <a:r>
              <a:rPr lang="en-US" sz="1900" dirty="0"/>
              <a:t>0,60  VDJ na 1 ha obhospodařované zemědělské půdy</a:t>
            </a:r>
            <a:endParaRPr lang="cs-CZ" sz="1900" dirty="0"/>
          </a:p>
          <a:p>
            <a:pPr lvl="1" algn="just">
              <a:spcBef>
                <a:spcPts val="0"/>
              </a:spcBef>
              <a:spcAft>
                <a:spcPts val="432"/>
              </a:spcAft>
            </a:pPr>
            <a:r>
              <a:rPr lang="en-US" sz="1900" dirty="0"/>
              <a:t>Žadatel choval minimálně 15 VDJ a neobhospodařooval zemědělskou </a:t>
            </a:r>
            <a:r>
              <a:rPr lang="en-US" sz="1900" dirty="0" smtClean="0"/>
              <a:t>půdu</a:t>
            </a:r>
            <a:endParaRPr lang="cs-CZ" sz="1900" dirty="0"/>
          </a:p>
          <a:p>
            <a:pPr marL="342900" lvl="1" indent="-342900" algn="just">
              <a:spcAft>
                <a:spcPts val="432"/>
              </a:spcAft>
              <a:buFont typeface="Arial" pitchFamily="34" charset="0"/>
              <a:buChar char="•"/>
            </a:pPr>
            <a:r>
              <a:rPr lang="cs-CZ" sz="1900" dirty="0" smtClean="0"/>
              <a:t>Minimálně 50% výdajů, ze kterých je stanovena dotace je určeno na technologie p</a:t>
            </a:r>
            <a:r>
              <a:rPr lang="en-US" sz="1900" dirty="0" err="1" smtClean="0"/>
              <a:t>řidává</a:t>
            </a:r>
            <a:r>
              <a:rPr lang="cs-CZ" sz="1900" dirty="0"/>
              <a:t>ní</a:t>
            </a:r>
            <a:r>
              <a:rPr lang="en-US" sz="1900" dirty="0"/>
              <a:t> hodnot</a:t>
            </a:r>
            <a:r>
              <a:rPr lang="cs-CZ" sz="1900" dirty="0"/>
              <a:t>y</a:t>
            </a:r>
            <a:r>
              <a:rPr lang="en-US" sz="1900" dirty="0"/>
              <a:t> vyráběným produktům – vejcím (tzn. Technologie sběru vajec, třídění, značení, balení, chlazení a skladování vajec)</a:t>
            </a:r>
            <a:endParaRPr lang="cs-CZ" sz="1900" dirty="0"/>
          </a:p>
          <a:p>
            <a:pPr algn="just">
              <a:spcAft>
                <a:spcPts val="432"/>
              </a:spcAft>
            </a:pPr>
            <a:r>
              <a:rPr lang="en-US" sz="1900" dirty="0"/>
              <a:t>Minimálně 15 % výdajů, ze kterých je stanovena dotace projektu, je určeno na výstavbu nebo rekonstrukci jímky/hnojiště</a:t>
            </a:r>
            <a:endParaRPr lang="cs-CZ" sz="1900" dirty="0"/>
          </a:p>
          <a:p>
            <a:pPr algn="just"/>
            <a:r>
              <a:rPr lang="en-US" sz="1900" dirty="0"/>
              <a:t>Předmětem celkových výdajů projektu u technologie ustájení nejsou klecové technologie</a:t>
            </a:r>
            <a:r>
              <a:rPr lang="cs-CZ" sz="1900" dirty="0"/>
              <a:t> </a:t>
            </a:r>
          </a:p>
        </p:txBody>
      </p:sp>
    </p:spTree>
    <p:extLst>
      <p:ext uri="{BB962C8B-B14F-4D97-AF65-F5344CB8AC3E}">
        <p14:creationId xmlns:p14="http://schemas.microsoft.com/office/powerpoint/2010/main" val="1015356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778098"/>
          </a:xfrm>
        </p:spPr>
        <p:txBody>
          <a:bodyPr>
            <a:normAutofit/>
          </a:bodyPr>
          <a:lstStyle/>
          <a:p>
            <a:pPr algn="ctr"/>
            <a:r>
              <a:rPr lang="cs-CZ" sz="2400" dirty="0" smtClean="0"/>
              <a:t>OBECNÁ USTANOVENÍ</a:t>
            </a:r>
            <a:endParaRPr lang="cs-CZ" sz="2400" dirty="0"/>
          </a:p>
        </p:txBody>
      </p:sp>
      <p:sp>
        <p:nvSpPr>
          <p:cNvPr id="3" name="Zástupný symbol pro obsah 2"/>
          <p:cNvSpPr>
            <a:spLocks noGrp="1"/>
          </p:cNvSpPr>
          <p:nvPr>
            <p:ph idx="1"/>
          </p:nvPr>
        </p:nvSpPr>
        <p:spPr>
          <a:xfrm>
            <a:off x="251520" y="980728"/>
            <a:ext cx="8435280" cy="5328592"/>
          </a:xfrm>
        </p:spPr>
        <p:txBody>
          <a:bodyPr>
            <a:normAutofit fontScale="92500" lnSpcReduction="10000"/>
          </a:bodyPr>
          <a:lstStyle/>
          <a:p>
            <a:r>
              <a:rPr lang="cs-CZ" sz="2000" dirty="0"/>
              <a:t>h</a:t>
            </a:r>
            <a:r>
              <a:rPr lang="cs-CZ" sz="2000" dirty="0" smtClean="0"/>
              <a:t>lavní komunikace SZIF se žadatelem probíhá prostřednictvím Portálu Farmáře</a:t>
            </a:r>
          </a:p>
          <a:p>
            <a:r>
              <a:rPr lang="cs-CZ" sz="2000" dirty="0"/>
              <a:t>z</a:t>
            </a:r>
            <a:r>
              <a:rPr lang="cs-CZ" sz="2000" dirty="0" smtClean="0"/>
              <a:t>a plnění podmínek zodpovídá výhradně příjemce dotace</a:t>
            </a:r>
          </a:p>
          <a:p>
            <a:r>
              <a:rPr lang="cs-CZ" sz="2000" dirty="0" smtClean="0"/>
              <a:t>žadatel může na způsobilé výdaje projektu čerpat i z jiných finančních nástrojů, za splnění následujících podmínek:</a:t>
            </a:r>
          </a:p>
          <a:p>
            <a:pPr lvl="1"/>
            <a:r>
              <a:rPr lang="cs-CZ" sz="1800" dirty="0" smtClean="0"/>
              <a:t>není překročena max. míra podpory stanovená předpisy EU</a:t>
            </a:r>
          </a:p>
          <a:p>
            <a:pPr lvl="1"/>
            <a:r>
              <a:rPr lang="cs-CZ" sz="1800" dirty="0" smtClean="0"/>
              <a:t>finanční nástroje EU mohou být použity pouze na financování vlastního podílu žadatele na projektu</a:t>
            </a:r>
          </a:p>
          <a:p>
            <a:pPr lvl="1"/>
            <a:r>
              <a:rPr lang="cs-CZ" sz="1800" dirty="0" smtClean="0"/>
              <a:t>podpory PGRLF mohou být použity na všechny způsobilé výdaje financované z PRV</a:t>
            </a:r>
          </a:p>
          <a:p>
            <a:r>
              <a:rPr lang="cs-CZ" sz="2000" dirty="0" smtClean="0"/>
              <a:t>realizace projektu max. 24 měsíců od podpisu Dohody (vyjma 16.2.2 a 16.1.1)</a:t>
            </a:r>
          </a:p>
          <a:p>
            <a:r>
              <a:rPr lang="cs-CZ" sz="2000" dirty="0" smtClean="0"/>
              <a:t>žadatel nesmí mít dluhy vůči FÚ, nesmí být v likvidaci</a:t>
            </a:r>
          </a:p>
          <a:p>
            <a:r>
              <a:rPr lang="cs-CZ" sz="2000" dirty="0" smtClean="0"/>
              <a:t>předmět projektu provozuje výhradně žadatel a musí být v jeho vlastnictví či spoluvlastnictví</a:t>
            </a:r>
          </a:p>
          <a:p>
            <a:r>
              <a:rPr lang="cs-CZ" sz="2000" dirty="0" smtClean="0"/>
              <a:t>lhůta vázanosti projektu na účel je 5 let od data převedení dotace na účet příjemce dotace (vyjma 16.6.1)</a:t>
            </a:r>
          </a:p>
          <a:p>
            <a:r>
              <a:rPr lang="cs-CZ" sz="2000" dirty="0" smtClean="0"/>
              <a:t>v případě projektů nad 1 mil. Kč musí žadatel splňovat finanční zdraví</a:t>
            </a:r>
            <a:endParaRPr lang="cs-CZ" sz="2000" dirty="0"/>
          </a:p>
        </p:txBody>
      </p:sp>
    </p:spTree>
    <p:extLst>
      <p:ext uri="{BB962C8B-B14F-4D97-AF65-F5344CB8AC3E}">
        <p14:creationId xmlns:p14="http://schemas.microsoft.com/office/powerpoint/2010/main" val="23509409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7" y="274638"/>
            <a:ext cx="7699151" cy="778098"/>
          </a:xfrm>
        </p:spPr>
        <p:txBody>
          <a:bodyPr>
            <a:normAutofit fontScale="90000"/>
          </a:bodyPr>
          <a:lstStyle/>
          <a:p>
            <a:pPr algn="ctr"/>
            <a:r>
              <a:rPr lang="cs-CZ" sz="2700" dirty="0"/>
              <a:t>Operace </a:t>
            </a:r>
            <a:r>
              <a:rPr lang="cs-CZ" sz="2700" dirty="0" smtClean="0"/>
              <a:t>4.1.1</a:t>
            </a:r>
            <a:br>
              <a:rPr lang="cs-CZ" sz="2700" dirty="0" smtClean="0"/>
            </a:br>
            <a:r>
              <a:rPr lang="cs-CZ" sz="2700" dirty="0"/>
              <a:t>Preferenční kritéria</a:t>
            </a:r>
            <a:r>
              <a:rPr lang="cs-CZ" sz="2000" dirty="0"/>
              <a:t/>
            </a:r>
            <a:br>
              <a:rPr lang="cs-CZ" sz="2000" dirty="0"/>
            </a:br>
            <a:endParaRPr lang="cs-CZ" sz="2000" dirty="0"/>
          </a:p>
        </p:txBody>
      </p:sp>
      <p:sp>
        <p:nvSpPr>
          <p:cNvPr id="3" name="Zástupný symbol pro obsah 2"/>
          <p:cNvSpPr>
            <a:spLocks noGrp="1"/>
          </p:cNvSpPr>
          <p:nvPr>
            <p:ph idx="1"/>
          </p:nvPr>
        </p:nvSpPr>
        <p:spPr>
          <a:xfrm>
            <a:off x="539552" y="1196752"/>
            <a:ext cx="8136904" cy="5472608"/>
          </a:xfrm>
        </p:spPr>
        <p:txBody>
          <a:bodyPr>
            <a:normAutofit fontScale="92500" lnSpcReduction="10000"/>
          </a:bodyPr>
          <a:lstStyle/>
          <a:p>
            <a:pPr marL="0" lvl="0" indent="0" algn="just">
              <a:buNone/>
            </a:pPr>
            <a:r>
              <a:rPr lang="en-US" sz="1900" b="1" dirty="0" err="1" smtClean="0"/>
              <a:t>Živočišná</a:t>
            </a:r>
            <a:r>
              <a:rPr lang="en-US" sz="1900" b="1" dirty="0" smtClean="0"/>
              <a:t> </a:t>
            </a:r>
            <a:r>
              <a:rPr lang="en-US" sz="1900" b="1" dirty="0"/>
              <a:t>výroba</a:t>
            </a:r>
            <a:r>
              <a:rPr lang="cs-CZ" sz="1900" b="1" dirty="0"/>
              <a:t> </a:t>
            </a:r>
            <a:r>
              <a:rPr lang="cs-CZ" sz="1900" b="1" dirty="0" smtClean="0"/>
              <a:t>– </a:t>
            </a:r>
            <a:r>
              <a:rPr lang="en-US" sz="1900" b="1" dirty="0"/>
              <a:t>Ostatní (ovce, kozy, koně, králíci) – záměry f), k)</a:t>
            </a:r>
            <a:endParaRPr lang="cs-CZ" sz="1900" b="1" dirty="0" smtClean="0"/>
          </a:p>
          <a:p>
            <a:pPr marL="0" lvl="1" indent="0" algn="just">
              <a:buNone/>
            </a:pPr>
            <a:r>
              <a:rPr lang="cs-CZ" sz="1800" dirty="0">
                <a:solidFill>
                  <a:srgbClr val="00B050"/>
                </a:solidFill>
              </a:rPr>
              <a:t>Některá kritéria jsou stejná, jako u již zmíněných záměrů a) a b). Níže jsou uvedena </a:t>
            </a:r>
            <a:r>
              <a:rPr lang="cs-CZ" sz="1800" u="sng" dirty="0">
                <a:solidFill>
                  <a:srgbClr val="00B050"/>
                </a:solidFill>
              </a:rPr>
              <a:t>pouze ta preferenční kritéria</a:t>
            </a:r>
            <a:r>
              <a:rPr lang="cs-CZ" sz="1800" dirty="0">
                <a:solidFill>
                  <a:srgbClr val="00B050"/>
                </a:solidFill>
              </a:rPr>
              <a:t>, která jsou odlišná.</a:t>
            </a:r>
          </a:p>
          <a:p>
            <a:pPr marL="0" lvl="0" indent="0" algn="just">
              <a:buNone/>
            </a:pPr>
            <a:endParaRPr lang="cs-CZ" sz="1900" dirty="0"/>
          </a:p>
          <a:p>
            <a:pPr algn="just"/>
            <a:r>
              <a:rPr lang="en-US" sz="1900" dirty="0"/>
              <a:t>Minimálně 30 %  výdajů projektu, ze kterých je stanovena dotace, je určeno na pořízení technologie</a:t>
            </a:r>
            <a:endParaRPr lang="cs-CZ" sz="1900" dirty="0"/>
          </a:p>
          <a:p>
            <a:pPr algn="just"/>
            <a:r>
              <a:rPr lang="en-US" sz="1900" dirty="0"/>
              <a:t>Žadatel v období od 1.7.2015 do 30.6.2016  choval v průměru minimálně</a:t>
            </a:r>
            <a:r>
              <a:rPr lang="cs-CZ" sz="1900" dirty="0"/>
              <a:t>:</a:t>
            </a:r>
          </a:p>
          <a:p>
            <a:pPr lvl="1" algn="just">
              <a:spcBef>
                <a:spcPts val="0"/>
              </a:spcBef>
            </a:pPr>
            <a:r>
              <a:rPr lang="en-US" sz="1900" dirty="0"/>
              <a:t>0,30 VDJ na 1 ha obhospodařované zemědělské půdy</a:t>
            </a:r>
            <a:endParaRPr lang="cs-CZ" sz="1900" dirty="0"/>
          </a:p>
          <a:p>
            <a:pPr lvl="1" algn="just">
              <a:spcBef>
                <a:spcPts val="0"/>
              </a:spcBef>
            </a:pPr>
            <a:r>
              <a:rPr lang="en-US" sz="1900" dirty="0"/>
              <a:t>0,40 VDJ na 1 ha obhospodařované zemědělské půdy</a:t>
            </a:r>
            <a:endParaRPr lang="cs-CZ" sz="1900" dirty="0"/>
          </a:p>
          <a:p>
            <a:pPr lvl="1" algn="just">
              <a:spcBef>
                <a:spcPts val="0"/>
              </a:spcBef>
            </a:pPr>
            <a:r>
              <a:rPr lang="en-US" sz="1900" dirty="0"/>
              <a:t>0,50 VDJ na 1 ha obhospodařované zemědělské půdy</a:t>
            </a:r>
            <a:endParaRPr lang="cs-CZ" sz="1900" dirty="0"/>
          </a:p>
          <a:p>
            <a:pPr lvl="1" algn="just">
              <a:spcBef>
                <a:spcPts val="0"/>
              </a:spcBef>
              <a:spcAft>
                <a:spcPts val="432"/>
              </a:spcAft>
            </a:pPr>
            <a:r>
              <a:rPr lang="en-US" sz="1900" dirty="0"/>
              <a:t>0,60  VDJ na 1 ha obhospodařované zemědělské půdy</a:t>
            </a:r>
            <a:endParaRPr lang="cs-CZ" sz="1900" dirty="0"/>
          </a:p>
          <a:p>
            <a:pPr lvl="1" algn="just">
              <a:spcBef>
                <a:spcPts val="0"/>
              </a:spcBef>
              <a:spcAft>
                <a:spcPts val="432"/>
              </a:spcAft>
            </a:pPr>
            <a:r>
              <a:rPr lang="en-US" sz="1900" dirty="0"/>
              <a:t>Žadatel choval minimálně 15 VDJ a neobhospodařooval zemědělskou půdu</a:t>
            </a:r>
            <a:endParaRPr lang="cs-CZ" sz="1900" dirty="0"/>
          </a:p>
          <a:p>
            <a:pPr marL="342900" lvl="1" indent="-342900" algn="just">
              <a:spcAft>
                <a:spcPts val="432"/>
              </a:spcAft>
              <a:buFont typeface="Arial" pitchFamily="34" charset="0"/>
              <a:buChar char="•"/>
            </a:pPr>
            <a:r>
              <a:rPr lang="en-US" sz="1900" dirty="0"/>
              <a:t>Žadatel je chovatelem chladnokrevných koní (českomoravský belgický kůň, norický kůň, slezský norický kůň), kteří jsou vedeni v plemenné knize </a:t>
            </a:r>
            <a:endParaRPr lang="cs-CZ" sz="1900" dirty="0"/>
          </a:p>
          <a:p>
            <a:pPr marL="342900" lvl="1" indent="-342900" algn="just">
              <a:spcAft>
                <a:spcPts val="432"/>
              </a:spcAft>
              <a:buFont typeface="Arial" pitchFamily="34" charset="0"/>
              <a:buChar char="•"/>
            </a:pPr>
            <a:r>
              <a:rPr lang="cs-CZ" sz="1900" dirty="0" smtClean="0"/>
              <a:t>Minimálně 50% výdajů, ze kterých je stanovena dotace, je spojeno s v</a:t>
            </a:r>
            <a:r>
              <a:rPr lang="en-US" sz="1900" dirty="0" smtClean="0"/>
              <a:t>oln</a:t>
            </a:r>
            <a:r>
              <a:rPr lang="cs-CZ" sz="1900" dirty="0" smtClean="0"/>
              <a:t>ým</a:t>
            </a:r>
            <a:r>
              <a:rPr lang="en-US" sz="1900" dirty="0" smtClean="0"/>
              <a:t> </a:t>
            </a:r>
            <a:r>
              <a:rPr lang="en-US" sz="1900" dirty="0"/>
              <a:t>ustájen</a:t>
            </a:r>
            <a:r>
              <a:rPr lang="cs-CZ" sz="1900" dirty="0" smtClean="0"/>
              <a:t>ím</a:t>
            </a:r>
            <a:r>
              <a:rPr lang="en-US" sz="1900" dirty="0" smtClean="0"/>
              <a:t> </a:t>
            </a:r>
            <a:r>
              <a:rPr lang="en-US" sz="1900" dirty="0"/>
              <a:t>vysokobřezích klisen a klisen s hříbaty </a:t>
            </a:r>
            <a:endParaRPr lang="cs-CZ" sz="1900" dirty="0"/>
          </a:p>
          <a:p>
            <a:pPr marL="342900" lvl="1" indent="-342900" algn="just">
              <a:spcAft>
                <a:spcPts val="432"/>
              </a:spcAft>
              <a:buFont typeface="Arial" pitchFamily="34" charset="0"/>
              <a:buChar char="•"/>
            </a:pPr>
            <a:r>
              <a:rPr lang="cs-CZ" sz="1900" dirty="0"/>
              <a:t>Minimálně 50% výdajů, ze kterých je stanovena dotace, je spojeno s </a:t>
            </a:r>
            <a:r>
              <a:rPr lang="cs-CZ" sz="1900" dirty="0" smtClean="0"/>
              <a:t>produkcí mléka ovcí a koz</a:t>
            </a:r>
            <a:endParaRPr lang="cs-CZ" sz="1900" dirty="0"/>
          </a:p>
        </p:txBody>
      </p:sp>
    </p:spTree>
    <p:extLst>
      <p:ext uri="{BB962C8B-B14F-4D97-AF65-F5344CB8AC3E}">
        <p14:creationId xmlns:p14="http://schemas.microsoft.com/office/powerpoint/2010/main" val="9215219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7" y="274638"/>
            <a:ext cx="7699151" cy="778098"/>
          </a:xfrm>
        </p:spPr>
        <p:txBody>
          <a:bodyPr>
            <a:normAutofit fontScale="90000"/>
          </a:bodyPr>
          <a:lstStyle/>
          <a:p>
            <a:pPr algn="ctr"/>
            <a:r>
              <a:rPr lang="cs-CZ" sz="2700" dirty="0"/>
              <a:t>Operace </a:t>
            </a:r>
            <a:r>
              <a:rPr lang="cs-CZ" sz="2700" dirty="0" smtClean="0"/>
              <a:t>4.1.1</a:t>
            </a:r>
            <a:br>
              <a:rPr lang="cs-CZ" sz="2700" dirty="0" smtClean="0"/>
            </a:br>
            <a:r>
              <a:rPr lang="cs-CZ" sz="2700" dirty="0"/>
              <a:t>Preferenční kritéria</a:t>
            </a:r>
            <a:r>
              <a:rPr lang="cs-CZ" sz="2000" dirty="0"/>
              <a:t/>
            </a:r>
            <a:br>
              <a:rPr lang="cs-CZ" sz="2000" dirty="0"/>
            </a:br>
            <a:endParaRPr lang="cs-CZ" sz="2000" dirty="0"/>
          </a:p>
        </p:txBody>
      </p:sp>
      <p:sp>
        <p:nvSpPr>
          <p:cNvPr id="3" name="Zástupný symbol pro obsah 2"/>
          <p:cNvSpPr>
            <a:spLocks noGrp="1"/>
          </p:cNvSpPr>
          <p:nvPr>
            <p:ph idx="1"/>
          </p:nvPr>
        </p:nvSpPr>
        <p:spPr>
          <a:xfrm>
            <a:off x="539552" y="1196752"/>
            <a:ext cx="8136904" cy="5256584"/>
          </a:xfrm>
        </p:spPr>
        <p:txBody>
          <a:bodyPr>
            <a:normAutofit/>
          </a:bodyPr>
          <a:lstStyle/>
          <a:p>
            <a:pPr marL="342900" lvl="1" indent="-342900" algn="just">
              <a:spcAft>
                <a:spcPts val="432"/>
              </a:spcAft>
              <a:buFont typeface="Arial" pitchFamily="34" charset="0"/>
              <a:buChar char="•"/>
            </a:pPr>
            <a:r>
              <a:rPr lang="cs-CZ" sz="1800" dirty="0" smtClean="0"/>
              <a:t>Minimálně </a:t>
            </a:r>
            <a:r>
              <a:rPr lang="cs-CZ" sz="1800" dirty="0"/>
              <a:t>50% výdajů, ze kterých je stanovena dotace, je spojeno s </a:t>
            </a:r>
            <a:r>
              <a:rPr lang="cs-CZ" sz="1800" dirty="0" smtClean="0"/>
              <a:t>c</a:t>
            </a:r>
            <a:r>
              <a:rPr lang="en-US" sz="1800" dirty="0" smtClean="0"/>
              <a:t>hov</a:t>
            </a:r>
            <a:r>
              <a:rPr lang="cs-CZ" sz="1800" dirty="0" smtClean="0"/>
              <a:t>em</a:t>
            </a:r>
            <a:r>
              <a:rPr lang="en-US" sz="1800" dirty="0" smtClean="0"/>
              <a:t> </a:t>
            </a:r>
            <a:r>
              <a:rPr lang="en-US" sz="1800" dirty="0"/>
              <a:t>a výkrmem králíků, jehož technologie zajišťuje denní odklízení </a:t>
            </a:r>
            <a:r>
              <a:rPr lang="en-US" sz="1800" dirty="0" smtClean="0"/>
              <a:t>výkalů</a:t>
            </a:r>
            <a:endParaRPr lang="cs-CZ" sz="1800" dirty="0" smtClean="0"/>
          </a:p>
          <a:p>
            <a:pPr marL="342900" lvl="1" indent="-342900" algn="just">
              <a:spcAft>
                <a:spcPts val="432"/>
              </a:spcAft>
              <a:buFont typeface="Arial" pitchFamily="34" charset="0"/>
              <a:buChar char="•"/>
            </a:pPr>
            <a:r>
              <a:rPr lang="cs-CZ" sz="1800" dirty="0"/>
              <a:t>Minimálně 50% výdajů, ze kterých je stanovena dotace, je spojeno s </a:t>
            </a:r>
            <a:r>
              <a:rPr lang="cs-CZ" sz="1800" dirty="0" smtClean="0"/>
              <a:t>c</a:t>
            </a:r>
            <a:r>
              <a:rPr lang="en-US" sz="1800" dirty="0" smtClean="0"/>
              <a:t>hov</a:t>
            </a:r>
            <a:r>
              <a:rPr lang="cs-CZ" sz="1800" dirty="0" smtClean="0"/>
              <a:t>em</a:t>
            </a:r>
            <a:r>
              <a:rPr lang="en-US" sz="1800" dirty="0" smtClean="0"/>
              <a:t> </a:t>
            </a:r>
            <a:r>
              <a:rPr lang="en-US" sz="1800" dirty="0"/>
              <a:t>a </a:t>
            </a:r>
            <a:r>
              <a:rPr lang="en-US" sz="1800" dirty="0" smtClean="0"/>
              <a:t>výkrm </a:t>
            </a:r>
            <a:r>
              <a:rPr lang="en-US" sz="1800" dirty="0"/>
              <a:t>brojlerových hybridů </a:t>
            </a:r>
            <a:r>
              <a:rPr lang="en-US" sz="1800" dirty="0" smtClean="0"/>
              <a:t>králíků</a:t>
            </a:r>
            <a:endParaRPr lang="cs-CZ" sz="1800" dirty="0" smtClean="0"/>
          </a:p>
          <a:p>
            <a:pPr marL="342900" lvl="1" indent="-342900" algn="just">
              <a:spcAft>
                <a:spcPts val="432"/>
              </a:spcAft>
              <a:buFont typeface="Arial" pitchFamily="34" charset="0"/>
              <a:buChar char="•"/>
            </a:pPr>
            <a:r>
              <a:rPr lang="en-US" sz="1800" dirty="0"/>
              <a:t>Minimálně 15 % výdajů, ze kterých je stanovena dotace projektu, je určeno na výstavbu nebo rekonstrukci </a:t>
            </a:r>
            <a:r>
              <a:rPr lang="en-US" sz="1800" dirty="0" smtClean="0"/>
              <a:t>jímky/hnojiště</a:t>
            </a:r>
            <a:endParaRPr lang="cs-CZ" sz="1800" dirty="0" smtClean="0"/>
          </a:p>
          <a:p>
            <a:pPr marL="0" lvl="1" indent="0" algn="just">
              <a:spcBef>
                <a:spcPts val="0"/>
              </a:spcBef>
              <a:buNone/>
            </a:pPr>
            <a:endParaRPr lang="cs-CZ" sz="1800" b="1" dirty="0"/>
          </a:p>
          <a:p>
            <a:pPr marL="0" lvl="1" indent="0" algn="just">
              <a:spcBef>
                <a:spcPts val="0"/>
              </a:spcBef>
              <a:buNone/>
            </a:pPr>
            <a:r>
              <a:rPr lang="en-US" sz="1800" b="1" dirty="0"/>
              <a:t>Rostlinná výroba – záměry g), l</a:t>
            </a:r>
            <a:r>
              <a:rPr lang="en-US" sz="1800" b="1" dirty="0" smtClean="0"/>
              <a:t>)</a:t>
            </a:r>
            <a:endParaRPr lang="cs-CZ" sz="1800" b="1" dirty="0" smtClean="0"/>
          </a:p>
          <a:p>
            <a:pPr marL="0" lvl="1" indent="0" algn="just">
              <a:buNone/>
            </a:pPr>
            <a:r>
              <a:rPr lang="cs-CZ" sz="1800" dirty="0">
                <a:solidFill>
                  <a:srgbClr val="00B050"/>
                </a:solidFill>
              </a:rPr>
              <a:t>Některá kritéria jsou stejná, jako u již zmíněných záměrů a) a b). Níže jsou uvedena </a:t>
            </a:r>
            <a:r>
              <a:rPr lang="cs-CZ" sz="1800" u="sng" dirty="0">
                <a:solidFill>
                  <a:srgbClr val="00B050"/>
                </a:solidFill>
              </a:rPr>
              <a:t>pouze ta preferenční kritéria</a:t>
            </a:r>
            <a:r>
              <a:rPr lang="cs-CZ" sz="1800" dirty="0">
                <a:solidFill>
                  <a:srgbClr val="00B050"/>
                </a:solidFill>
              </a:rPr>
              <a:t>, která jsou odlišná.</a:t>
            </a:r>
          </a:p>
          <a:p>
            <a:pPr marL="0" lvl="1" indent="0" algn="just">
              <a:spcBef>
                <a:spcPts val="0"/>
              </a:spcBef>
              <a:buNone/>
            </a:pPr>
            <a:endParaRPr lang="cs-CZ" sz="1800" b="1" dirty="0" smtClean="0"/>
          </a:p>
          <a:p>
            <a:pPr marL="342900" lvl="1" indent="-342900" algn="just">
              <a:spcAft>
                <a:spcPts val="432"/>
              </a:spcAft>
              <a:buFont typeface="Arial" pitchFamily="34" charset="0"/>
              <a:buChar char="•"/>
            </a:pPr>
            <a:r>
              <a:rPr lang="en-US" sz="1800" dirty="0"/>
              <a:t>Technologie a nosné konstrukce </a:t>
            </a:r>
            <a:r>
              <a:rPr lang="en-US" sz="1800" dirty="0" smtClean="0"/>
              <a:t>vč</a:t>
            </a:r>
            <a:r>
              <a:rPr lang="cs-CZ" sz="1800" dirty="0" smtClean="0"/>
              <a:t>.</a:t>
            </a:r>
            <a:r>
              <a:rPr lang="en-US" sz="1800" dirty="0" smtClean="0"/>
              <a:t>, </a:t>
            </a:r>
            <a:r>
              <a:rPr lang="en-US" sz="1800" dirty="0"/>
              <a:t>protikroupových a protidešťových </a:t>
            </a:r>
            <a:r>
              <a:rPr lang="en-US" sz="1800" dirty="0" smtClean="0"/>
              <a:t>systémů</a:t>
            </a:r>
            <a:endParaRPr lang="cs-CZ" sz="1800" dirty="0" smtClean="0"/>
          </a:p>
          <a:p>
            <a:pPr marL="342900" lvl="1" indent="-342900" algn="just">
              <a:spcAft>
                <a:spcPts val="432"/>
              </a:spcAft>
              <a:buFont typeface="Arial" pitchFamily="34" charset="0"/>
              <a:buChar char="•"/>
            </a:pPr>
            <a:r>
              <a:rPr lang="en-US" sz="1800" dirty="0"/>
              <a:t>Alespoň 1 % výdajů projektu, ze kterých je stanovena dotace, minimálně však 40 000,- Kč,  je spojeno s technologií, která přidává hodnotu vyráběným produktům</a:t>
            </a:r>
            <a:endParaRPr lang="cs-CZ" sz="1800" dirty="0"/>
          </a:p>
        </p:txBody>
      </p:sp>
    </p:spTree>
    <p:extLst>
      <p:ext uri="{BB962C8B-B14F-4D97-AF65-F5344CB8AC3E}">
        <p14:creationId xmlns:p14="http://schemas.microsoft.com/office/powerpoint/2010/main" val="19128160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1509" y="116632"/>
            <a:ext cx="7699151" cy="778098"/>
          </a:xfrm>
        </p:spPr>
        <p:txBody>
          <a:bodyPr>
            <a:normAutofit/>
          </a:bodyPr>
          <a:lstStyle/>
          <a:p>
            <a:pPr lvl="0" algn="ctr"/>
            <a:r>
              <a:rPr lang="cs-CZ" sz="2400" dirty="0"/>
              <a:t>Operace </a:t>
            </a:r>
            <a:r>
              <a:rPr lang="cs-CZ" sz="2400" dirty="0" smtClean="0"/>
              <a:t>4.1.1</a:t>
            </a:r>
            <a:endParaRPr lang="cs-CZ" sz="2400" dirty="0"/>
          </a:p>
        </p:txBody>
      </p:sp>
      <p:sp>
        <p:nvSpPr>
          <p:cNvPr id="3" name="Zástupný symbol pro obsah 2"/>
          <p:cNvSpPr>
            <a:spLocks noGrp="1"/>
          </p:cNvSpPr>
          <p:nvPr>
            <p:ph idx="1"/>
          </p:nvPr>
        </p:nvSpPr>
        <p:spPr>
          <a:xfrm>
            <a:off x="462633" y="836712"/>
            <a:ext cx="8136904" cy="504056"/>
          </a:xfrm>
        </p:spPr>
        <p:txBody>
          <a:bodyPr>
            <a:normAutofit/>
          </a:bodyPr>
          <a:lstStyle/>
          <a:p>
            <a:pPr marL="0" lvl="0" indent="0">
              <a:buNone/>
            </a:pPr>
            <a:r>
              <a:rPr lang="cs-CZ" dirty="0" smtClean="0">
                <a:ea typeface="+mj-ea"/>
              </a:rPr>
              <a:t>1. kolo příjmu žádostí – přehled</a:t>
            </a:r>
          </a:p>
        </p:txBody>
      </p:sp>
      <p:sp>
        <p:nvSpPr>
          <p:cNvPr id="4" name="Obdélník 3"/>
          <p:cNvSpPr/>
          <p:nvPr/>
        </p:nvSpPr>
        <p:spPr>
          <a:xfrm>
            <a:off x="462633" y="1690062"/>
            <a:ext cx="8136904" cy="4965462"/>
          </a:xfrm>
          <a:prstGeom prst="rect">
            <a:avLst/>
          </a:prstGeom>
        </p:spPr>
        <p:txBody>
          <a:bodyPr wrap="square">
            <a:spAutoFit/>
          </a:bodyPr>
          <a:lstStyle/>
          <a:p>
            <a:pPr marL="0" lvl="1" algn="just">
              <a:spcAft>
                <a:spcPts val="432"/>
              </a:spcAft>
            </a:pPr>
            <a:endParaRPr lang="cs-CZ" dirty="0" smtClean="0"/>
          </a:p>
          <a:p>
            <a:pPr marL="0" lvl="1" algn="just">
              <a:spcAft>
                <a:spcPts val="432"/>
              </a:spcAft>
            </a:pPr>
            <a:endParaRPr lang="cs-CZ" dirty="0"/>
          </a:p>
          <a:p>
            <a:pPr marL="0" lvl="1" algn="just">
              <a:spcAft>
                <a:spcPts val="432"/>
              </a:spcAft>
            </a:pPr>
            <a:endParaRPr lang="cs-CZ" dirty="0" smtClean="0"/>
          </a:p>
          <a:p>
            <a:pPr marL="0" lvl="1" algn="just">
              <a:spcAft>
                <a:spcPts val="432"/>
              </a:spcAft>
            </a:pPr>
            <a:endParaRPr lang="cs-CZ" dirty="0"/>
          </a:p>
          <a:p>
            <a:pPr marL="0" lvl="1" algn="just">
              <a:spcAft>
                <a:spcPts val="432"/>
              </a:spcAft>
            </a:pPr>
            <a:endParaRPr lang="cs-CZ" dirty="0" smtClean="0"/>
          </a:p>
          <a:p>
            <a:pPr marL="0" lvl="1" algn="just">
              <a:spcAft>
                <a:spcPts val="432"/>
              </a:spcAft>
            </a:pPr>
            <a:endParaRPr lang="cs-CZ" dirty="0"/>
          </a:p>
          <a:p>
            <a:pPr marL="0" lvl="1" algn="just">
              <a:spcAft>
                <a:spcPts val="432"/>
              </a:spcAft>
            </a:pPr>
            <a:endParaRPr lang="cs-CZ" dirty="0" smtClean="0"/>
          </a:p>
          <a:p>
            <a:pPr marL="0" lvl="1" algn="just">
              <a:spcAft>
                <a:spcPts val="432"/>
              </a:spcAft>
            </a:pPr>
            <a:endParaRPr lang="cs-CZ" dirty="0"/>
          </a:p>
          <a:p>
            <a:pPr marL="0" lvl="1" algn="just">
              <a:spcAft>
                <a:spcPts val="432"/>
              </a:spcAft>
            </a:pPr>
            <a:endParaRPr lang="cs-CZ" dirty="0" smtClean="0"/>
          </a:p>
          <a:p>
            <a:pPr marL="0" lvl="1" algn="just">
              <a:spcAft>
                <a:spcPts val="432"/>
              </a:spcAft>
            </a:pPr>
            <a:endParaRPr lang="cs-CZ" dirty="0"/>
          </a:p>
          <a:p>
            <a:pPr marL="0" lvl="1" algn="just">
              <a:spcAft>
                <a:spcPts val="432"/>
              </a:spcAft>
            </a:pPr>
            <a:endParaRPr lang="cs-CZ" dirty="0" smtClean="0"/>
          </a:p>
          <a:p>
            <a:pPr marL="0" lvl="1" algn="just">
              <a:spcAft>
                <a:spcPts val="432"/>
              </a:spcAft>
            </a:pPr>
            <a:endParaRPr lang="cs-CZ" dirty="0" smtClean="0"/>
          </a:p>
          <a:p>
            <a:pPr marL="0" lvl="1" algn="just">
              <a:spcAft>
                <a:spcPts val="432"/>
              </a:spcAft>
            </a:pPr>
            <a:endParaRPr lang="cs-CZ" dirty="0" smtClean="0"/>
          </a:p>
          <a:p>
            <a:pPr marL="0" lvl="1" algn="just">
              <a:spcAft>
                <a:spcPts val="432"/>
              </a:spcAft>
            </a:pPr>
            <a:endParaRPr lang="cs-CZ" dirty="0"/>
          </a:p>
          <a:p>
            <a:pPr marL="0" lvl="1" algn="just">
              <a:spcAft>
                <a:spcPts val="432"/>
              </a:spcAft>
            </a:pPr>
            <a:r>
              <a:rPr lang="cs-CZ" dirty="0" smtClean="0"/>
              <a:t>Stav k 1. </a:t>
            </a:r>
            <a:r>
              <a:rPr lang="cs-CZ" dirty="0"/>
              <a:t>8</a:t>
            </a:r>
            <a:r>
              <a:rPr lang="cs-CZ" dirty="0" smtClean="0"/>
              <a:t>. 2016</a:t>
            </a:r>
          </a:p>
        </p:txBody>
      </p:sp>
      <p:graphicFrame>
        <p:nvGraphicFramePr>
          <p:cNvPr id="5" name="Tabulka 4"/>
          <p:cNvGraphicFramePr>
            <a:graphicFrameLocks noGrp="1"/>
          </p:cNvGraphicFramePr>
          <p:nvPr>
            <p:extLst>
              <p:ext uri="{D42A27DB-BD31-4B8C-83A1-F6EECF244321}">
                <p14:modId xmlns:p14="http://schemas.microsoft.com/office/powerpoint/2010/main" val="1770053344"/>
              </p:ext>
            </p:extLst>
          </p:nvPr>
        </p:nvGraphicFramePr>
        <p:xfrm>
          <a:off x="179512" y="1268757"/>
          <a:ext cx="8712969" cy="4824539"/>
        </p:xfrm>
        <a:graphic>
          <a:graphicData uri="http://schemas.openxmlformats.org/drawingml/2006/table">
            <a:tbl>
              <a:tblPr firstRow="1" firstCol="1" bandRow="1">
                <a:tableStyleId>{5C22544A-7EE6-4342-B048-85BDC9FD1C3A}</a:tableStyleId>
              </a:tblPr>
              <a:tblGrid>
                <a:gridCol w="1645327"/>
                <a:gridCol w="1526965"/>
                <a:gridCol w="1645327"/>
                <a:gridCol w="1286730"/>
                <a:gridCol w="1304310"/>
                <a:gridCol w="1304310"/>
              </a:tblGrid>
              <a:tr h="411605">
                <a:tc rowSpan="2">
                  <a:txBody>
                    <a:bodyPr/>
                    <a:lstStyle/>
                    <a:p>
                      <a:pPr algn="ctr">
                        <a:spcAft>
                          <a:spcPts val="0"/>
                        </a:spcAft>
                      </a:pPr>
                      <a:r>
                        <a:rPr lang="cs-CZ" sz="1200" dirty="0">
                          <a:effectLst/>
                          <a:latin typeface="Arial" panose="020B0604020202020204" pitchFamily="34" charset="0"/>
                          <a:cs typeface="Arial" panose="020B0604020202020204" pitchFamily="34" charset="0"/>
                        </a:rPr>
                        <a:t>Operace/záměr</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lnB w="12700" cap="flat" cmpd="sng" algn="ctr">
                      <a:solidFill>
                        <a:schemeClr val="bg1"/>
                      </a:solidFill>
                      <a:prstDash val="solid"/>
                      <a:round/>
                      <a:headEnd type="none" w="med" len="med"/>
                      <a:tailEnd type="none" w="med" len="med"/>
                    </a:lnB>
                    <a:solidFill>
                      <a:srgbClr val="92D050"/>
                    </a:solidFill>
                  </a:tcPr>
                </a:tc>
                <a:tc rowSpan="2">
                  <a:txBody>
                    <a:bodyPr/>
                    <a:lstStyle/>
                    <a:p>
                      <a:pPr algn="ctr">
                        <a:spcAft>
                          <a:spcPts val="0"/>
                        </a:spcAft>
                      </a:pPr>
                      <a:r>
                        <a:rPr lang="cs-CZ" sz="1200" dirty="0">
                          <a:effectLst/>
                          <a:latin typeface="Arial" panose="020B0604020202020204" pitchFamily="34" charset="0"/>
                          <a:cs typeface="Arial" panose="020B0604020202020204" pitchFamily="34" charset="0"/>
                        </a:rPr>
                        <a:t>záměr</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92D050"/>
                    </a:solidFill>
                  </a:tcPr>
                </a:tc>
                <a:tc gridSpan="2">
                  <a:txBody>
                    <a:bodyPr/>
                    <a:lstStyle/>
                    <a:p>
                      <a:pPr algn="ctr">
                        <a:spcAft>
                          <a:spcPts val="0"/>
                        </a:spcAft>
                      </a:pPr>
                      <a:r>
                        <a:rPr lang="cs-CZ" sz="1200" dirty="0">
                          <a:effectLst/>
                          <a:latin typeface="Arial" panose="020B0604020202020204" pitchFamily="34" charset="0"/>
                          <a:cs typeface="Arial" panose="020B0604020202020204" pitchFamily="34" charset="0"/>
                        </a:rPr>
                        <a:t>Zaregistrované Žádosti</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92D050"/>
                    </a:solidFill>
                  </a:tcPr>
                </a:tc>
                <a:tc hMerge="1">
                  <a:txBody>
                    <a:bodyPr/>
                    <a:lstStyle/>
                    <a:p>
                      <a:endParaRPr lang="cs-CZ"/>
                    </a:p>
                  </a:txBody>
                  <a:tcPr/>
                </a:tc>
                <a:tc gridSpan="2">
                  <a:txBody>
                    <a:bodyPr/>
                    <a:lstStyle/>
                    <a:p>
                      <a:pPr algn="ctr">
                        <a:spcAft>
                          <a:spcPts val="0"/>
                        </a:spcAft>
                      </a:pPr>
                      <a:r>
                        <a:rPr lang="cs-CZ" sz="1200" dirty="0">
                          <a:effectLst/>
                          <a:latin typeface="Arial" panose="020B0604020202020204" pitchFamily="34" charset="0"/>
                          <a:cs typeface="Arial" panose="020B0604020202020204" pitchFamily="34" charset="0"/>
                        </a:rPr>
                        <a:t>Doporučené Žádosti</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lnB w="12700" cap="flat" cmpd="sng" algn="ctr">
                      <a:solidFill>
                        <a:schemeClr val="bg1"/>
                      </a:solidFill>
                      <a:prstDash val="solid"/>
                      <a:round/>
                      <a:headEnd type="none" w="med" len="med"/>
                      <a:tailEnd type="none" w="med" len="med"/>
                    </a:lnB>
                    <a:solidFill>
                      <a:srgbClr val="92D050"/>
                    </a:solidFill>
                  </a:tcPr>
                </a:tc>
                <a:tc hMerge="1">
                  <a:txBody>
                    <a:bodyPr/>
                    <a:lstStyle/>
                    <a:p>
                      <a:endParaRPr lang="cs-CZ"/>
                    </a:p>
                  </a:txBody>
                  <a:tcPr/>
                </a:tc>
              </a:tr>
              <a:tr h="456983">
                <a:tc vMerge="1">
                  <a:txBody>
                    <a:bodyPr/>
                    <a:lstStyle/>
                    <a:p>
                      <a:endParaRPr lang="cs-CZ"/>
                    </a:p>
                  </a:txBody>
                  <a:tcPr/>
                </a:tc>
                <a:tc vMerge="1">
                  <a:txBody>
                    <a:bodyPr/>
                    <a:lstStyle/>
                    <a:p>
                      <a:endParaRPr lang="cs-CZ"/>
                    </a:p>
                  </a:txBody>
                  <a:tcPr/>
                </a:tc>
                <a:tc>
                  <a:txBody>
                    <a:bodyPr/>
                    <a:lstStyle/>
                    <a:p>
                      <a:pPr algn="ctr">
                        <a:spcAft>
                          <a:spcPts val="0"/>
                        </a:spcAft>
                      </a:pPr>
                      <a:r>
                        <a:rPr lang="cs-CZ" sz="1200" b="1" dirty="0">
                          <a:solidFill>
                            <a:schemeClr val="bg1"/>
                          </a:solidFill>
                          <a:effectLst/>
                          <a:latin typeface="Arial" panose="020B0604020202020204" pitchFamily="34" charset="0"/>
                          <a:cs typeface="Arial" panose="020B0604020202020204" pitchFamily="34" charset="0"/>
                        </a:rPr>
                        <a:t>počet</a:t>
                      </a:r>
                      <a:endParaRPr lang="cs-CZ" sz="1200" b="1" dirty="0">
                        <a:solidFill>
                          <a:schemeClr val="bg1"/>
                        </a:solidFill>
                        <a:effectLst/>
                        <a:latin typeface="Arial" panose="020B0604020202020204" pitchFamily="34" charset="0"/>
                        <a:ea typeface="Calibri"/>
                        <a:cs typeface="Arial" panose="020B0604020202020204" pitchFamily="34" charset="0"/>
                      </a:endParaRPr>
                    </a:p>
                  </a:txBody>
                  <a:tcPr marL="59771" marR="59771"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92D050"/>
                    </a:solidFill>
                  </a:tcPr>
                </a:tc>
                <a:tc>
                  <a:txBody>
                    <a:bodyPr/>
                    <a:lstStyle/>
                    <a:p>
                      <a:pPr algn="ctr">
                        <a:spcAft>
                          <a:spcPts val="0"/>
                        </a:spcAft>
                      </a:pPr>
                      <a:r>
                        <a:rPr lang="cs-CZ" sz="1200" b="1" dirty="0">
                          <a:solidFill>
                            <a:schemeClr val="bg1"/>
                          </a:solidFill>
                          <a:effectLst/>
                          <a:latin typeface="Arial" panose="020B0604020202020204" pitchFamily="34" charset="0"/>
                          <a:cs typeface="Arial" panose="020B0604020202020204" pitchFamily="34" charset="0"/>
                        </a:rPr>
                        <a:t>částka </a:t>
                      </a:r>
                      <a:r>
                        <a:rPr lang="cs-CZ" sz="1200" b="1" dirty="0" smtClean="0">
                          <a:solidFill>
                            <a:schemeClr val="bg1"/>
                          </a:solidFill>
                          <a:effectLst/>
                          <a:latin typeface="Arial" panose="020B0604020202020204" pitchFamily="34" charset="0"/>
                          <a:cs typeface="Arial" panose="020B0604020202020204" pitchFamily="34" charset="0"/>
                        </a:rPr>
                        <a:t>dotace (mil</a:t>
                      </a:r>
                      <a:r>
                        <a:rPr lang="cs-CZ" sz="1200" b="1" dirty="0">
                          <a:solidFill>
                            <a:schemeClr val="bg1"/>
                          </a:solidFill>
                          <a:effectLst/>
                          <a:latin typeface="Arial" panose="020B0604020202020204" pitchFamily="34" charset="0"/>
                          <a:cs typeface="Arial" panose="020B0604020202020204" pitchFamily="34" charset="0"/>
                        </a:rPr>
                        <a:t>. Kč)</a:t>
                      </a:r>
                      <a:endParaRPr lang="cs-CZ" sz="1200" b="1" dirty="0">
                        <a:solidFill>
                          <a:schemeClr val="bg1"/>
                        </a:solidFill>
                        <a:effectLst/>
                        <a:latin typeface="Arial" panose="020B0604020202020204" pitchFamily="34" charset="0"/>
                        <a:ea typeface="Calibri"/>
                        <a:cs typeface="Arial" panose="020B0604020202020204" pitchFamily="34" charset="0"/>
                      </a:endParaRPr>
                    </a:p>
                  </a:txBody>
                  <a:tcPr marL="59771" marR="59771" marT="0" marB="0" anchor="ctr">
                    <a:lnT w="12700" cap="flat" cmpd="sng" algn="ctr">
                      <a:solidFill>
                        <a:schemeClr val="bg1"/>
                      </a:solidFill>
                      <a:prstDash val="solid"/>
                      <a:round/>
                      <a:headEnd type="none" w="med" len="med"/>
                      <a:tailEnd type="none" w="med" len="med"/>
                    </a:lnT>
                    <a:solidFill>
                      <a:srgbClr val="92D050"/>
                    </a:solidFill>
                  </a:tcPr>
                </a:tc>
                <a:tc>
                  <a:txBody>
                    <a:bodyPr/>
                    <a:lstStyle/>
                    <a:p>
                      <a:pPr algn="ctr">
                        <a:spcAft>
                          <a:spcPts val="0"/>
                        </a:spcAft>
                      </a:pPr>
                      <a:r>
                        <a:rPr lang="cs-CZ" sz="1200" b="1" dirty="0">
                          <a:solidFill>
                            <a:schemeClr val="bg1"/>
                          </a:solidFill>
                          <a:effectLst/>
                          <a:latin typeface="Arial" panose="020B0604020202020204" pitchFamily="34" charset="0"/>
                          <a:cs typeface="Arial" panose="020B0604020202020204" pitchFamily="34" charset="0"/>
                        </a:rPr>
                        <a:t>počet</a:t>
                      </a:r>
                      <a:endParaRPr lang="cs-CZ" sz="1200" b="1" dirty="0">
                        <a:solidFill>
                          <a:schemeClr val="bg1"/>
                        </a:solidFill>
                        <a:effectLst/>
                        <a:latin typeface="Arial" panose="020B0604020202020204" pitchFamily="34" charset="0"/>
                        <a:ea typeface="Calibri"/>
                        <a:cs typeface="Arial" panose="020B0604020202020204" pitchFamily="34" charset="0"/>
                      </a:endParaRPr>
                    </a:p>
                  </a:txBody>
                  <a:tcPr marL="59771" marR="59771" marT="0" marB="0" anchor="ctr">
                    <a:lnT w="12700" cap="flat" cmpd="sng" algn="ctr">
                      <a:solidFill>
                        <a:schemeClr val="bg1"/>
                      </a:solidFill>
                      <a:prstDash val="solid"/>
                      <a:round/>
                      <a:headEnd type="none" w="med" len="med"/>
                      <a:tailEnd type="none" w="med" len="med"/>
                    </a:lnT>
                    <a:solidFill>
                      <a:srgbClr val="92D050"/>
                    </a:solidFill>
                  </a:tcPr>
                </a:tc>
                <a:tc>
                  <a:txBody>
                    <a:bodyPr/>
                    <a:lstStyle/>
                    <a:p>
                      <a:pPr algn="ctr">
                        <a:spcAft>
                          <a:spcPts val="0"/>
                        </a:spcAft>
                      </a:pPr>
                      <a:r>
                        <a:rPr lang="cs-CZ" sz="1200" b="1" dirty="0">
                          <a:solidFill>
                            <a:schemeClr val="bg1"/>
                          </a:solidFill>
                          <a:effectLst/>
                          <a:latin typeface="Arial" panose="020B0604020202020204" pitchFamily="34" charset="0"/>
                          <a:cs typeface="Arial" panose="020B0604020202020204" pitchFamily="34" charset="0"/>
                        </a:rPr>
                        <a:t>částka </a:t>
                      </a:r>
                      <a:r>
                        <a:rPr lang="cs-CZ" sz="1200" b="1" dirty="0" smtClean="0">
                          <a:solidFill>
                            <a:schemeClr val="bg1"/>
                          </a:solidFill>
                          <a:effectLst/>
                          <a:latin typeface="Arial" panose="020B0604020202020204" pitchFamily="34" charset="0"/>
                          <a:cs typeface="Arial" panose="020B0604020202020204" pitchFamily="34" charset="0"/>
                        </a:rPr>
                        <a:t>dotace (mil</a:t>
                      </a:r>
                      <a:r>
                        <a:rPr lang="cs-CZ" sz="1200" b="1" dirty="0">
                          <a:solidFill>
                            <a:schemeClr val="bg1"/>
                          </a:solidFill>
                          <a:effectLst/>
                          <a:latin typeface="Arial" panose="020B0604020202020204" pitchFamily="34" charset="0"/>
                          <a:cs typeface="Arial" panose="020B0604020202020204" pitchFamily="34" charset="0"/>
                        </a:rPr>
                        <a:t>. Kč)</a:t>
                      </a:r>
                      <a:endParaRPr lang="cs-CZ" sz="1200" b="1" dirty="0">
                        <a:solidFill>
                          <a:schemeClr val="bg1"/>
                        </a:solidFill>
                        <a:effectLst/>
                        <a:latin typeface="Arial" panose="020B0604020202020204" pitchFamily="34" charset="0"/>
                        <a:ea typeface="Calibri"/>
                        <a:cs typeface="Arial" panose="020B0604020202020204" pitchFamily="34" charset="0"/>
                      </a:endParaRPr>
                    </a:p>
                  </a:txBody>
                  <a:tcPr marL="59771" marR="59771" marT="0" marB="0" anchor="ctr">
                    <a:lnT w="12700" cap="flat" cmpd="sng" algn="ctr">
                      <a:solidFill>
                        <a:schemeClr val="bg1"/>
                      </a:solidFill>
                      <a:prstDash val="solid"/>
                      <a:round/>
                      <a:headEnd type="none" w="med" len="med"/>
                      <a:tailEnd type="none" w="med" len="med"/>
                    </a:lnT>
                    <a:solidFill>
                      <a:srgbClr val="92D050"/>
                    </a:solidFill>
                  </a:tcPr>
                </a:tc>
              </a:tr>
              <a:tr h="304675">
                <a:tc>
                  <a:txBody>
                    <a:bodyPr/>
                    <a:lstStyle/>
                    <a:p>
                      <a:pPr>
                        <a:spcAft>
                          <a:spcPts val="0"/>
                        </a:spcAft>
                      </a:pPr>
                      <a:r>
                        <a:rPr lang="cs-CZ" sz="1200" dirty="0">
                          <a:effectLst/>
                          <a:latin typeface="Arial" panose="020B0604020202020204" pitchFamily="34" charset="0"/>
                          <a:cs typeface="Arial" panose="020B0604020202020204" pitchFamily="34" charset="0"/>
                        </a:rPr>
                        <a:t>411a</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lnT w="12700" cap="flat" cmpd="sng" algn="ctr">
                      <a:solidFill>
                        <a:schemeClr val="bg1"/>
                      </a:solidFill>
                      <a:prstDash val="solid"/>
                      <a:round/>
                      <a:headEnd type="none" w="med" len="med"/>
                      <a:tailEnd type="none" w="med" len="med"/>
                    </a:lnT>
                    <a:solidFill>
                      <a:srgbClr val="92D050"/>
                    </a:solidFill>
                  </a:tcPr>
                </a:tc>
                <a:tc>
                  <a:txBody>
                    <a:bodyPr/>
                    <a:lstStyle/>
                    <a:p>
                      <a:pPr>
                        <a:spcAft>
                          <a:spcPts val="0"/>
                        </a:spcAft>
                      </a:pPr>
                      <a:r>
                        <a:rPr lang="cs-CZ" sz="1200" dirty="0">
                          <a:effectLst/>
                          <a:latin typeface="Arial" panose="020B0604020202020204" pitchFamily="34" charset="0"/>
                          <a:cs typeface="Arial" panose="020B0604020202020204" pitchFamily="34" charset="0"/>
                        </a:rPr>
                        <a:t>ŽV do 1 mil.</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lnT w="12700" cap="flat" cmpd="sng" algn="ctr">
                      <a:solidFill>
                        <a:schemeClr val="bg1"/>
                      </a:solidFill>
                      <a:prstDash val="solid"/>
                      <a:round/>
                      <a:headEnd type="none" w="med" len="med"/>
                      <a:tailEnd type="none" w="med" len="med"/>
                    </a:lnT>
                  </a:tcPr>
                </a:tc>
                <a:tc>
                  <a:txBody>
                    <a:bodyPr/>
                    <a:lstStyle/>
                    <a:p>
                      <a:pPr algn="ctr">
                        <a:lnSpc>
                          <a:spcPct val="106000"/>
                        </a:lnSpc>
                        <a:spcAft>
                          <a:spcPts val="0"/>
                        </a:spcAft>
                      </a:pPr>
                      <a:r>
                        <a:rPr lang="cs-CZ" sz="1200" kern="1200" dirty="0">
                          <a:effectLst/>
                          <a:latin typeface="Arial" panose="020B0604020202020204" pitchFamily="34" charset="0"/>
                          <a:cs typeface="Arial" panose="020B0604020202020204" pitchFamily="34" charset="0"/>
                        </a:rPr>
                        <a:t>362</a:t>
                      </a:r>
                      <a:endParaRPr lang="cs-CZ" sz="1200" dirty="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dirty="0" smtClean="0">
                          <a:effectLst/>
                          <a:latin typeface="Arial" panose="020B0604020202020204" pitchFamily="34" charset="0"/>
                          <a:cs typeface="Arial" panose="020B0604020202020204" pitchFamily="34" charset="0"/>
                        </a:rPr>
                        <a:t>114,83</a:t>
                      </a:r>
                      <a:endParaRPr lang="cs-CZ" sz="1200" dirty="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rtl="0" fontAlgn="ctr"/>
                      <a:r>
                        <a:rPr lang="cs-CZ" sz="1200" b="0" i="0" u="none" strike="noStrike">
                          <a:solidFill>
                            <a:srgbClr val="000000"/>
                          </a:solidFill>
                          <a:effectLst/>
                          <a:latin typeface="Arial"/>
                        </a:rPr>
                        <a:t>269</a:t>
                      </a:r>
                    </a:p>
                  </a:txBody>
                  <a:tcPr marL="9525" marR="9525" marT="9525" marB="0" anchor="ctr"/>
                </a:tc>
                <a:tc>
                  <a:txBody>
                    <a:bodyPr/>
                    <a:lstStyle/>
                    <a:p>
                      <a:pPr algn="ctr" rtl="0" fontAlgn="ctr"/>
                      <a:r>
                        <a:rPr lang="cs-CZ" sz="1200" b="0" i="0" u="none" strike="noStrike">
                          <a:solidFill>
                            <a:srgbClr val="000000"/>
                          </a:solidFill>
                          <a:effectLst/>
                          <a:latin typeface="Arial"/>
                        </a:rPr>
                        <a:t>84,09</a:t>
                      </a:r>
                    </a:p>
                  </a:txBody>
                  <a:tcPr marL="9525" marR="9525" marT="9525" marB="0" anchor="ctr"/>
                </a:tc>
              </a:tr>
              <a:tr h="304675">
                <a:tc>
                  <a:txBody>
                    <a:bodyPr/>
                    <a:lstStyle/>
                    <a:p>
                      <a:pPr>
                        <a:spcAft>
                          <a:spcPts val="0"/>
                        </a:spcAft>
                      </a:pPr>
                      <a:r>
                        <a:rPr lang="cs-CZ" sz="1200" dirty="0">
                          <a:effectLst/>
                          <a:latin typeface="Arial" panose="020B0604020202020204" pitchFamily="34" charset="0"/>
                          <a:cs typeface="Arial" panose="020B0604020202020204" pitchFamily="34" charset="0"/>
                        </a:rPr>
                        <a:t>411b</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solidFill>
                      <a:srgbClr val="92D050"/>
                    </a:solidFill>
                  </a:tcPr>
                </a:tc>
                <a:tc>
                  <a:txBody>
                    <a:bodyPr/>
                    <a:lstStyle/>
                    <a:p>
                      <a:pPr>
                        <a:spcAft>
                          <a:spcPts val="0"/>
                        </a:spcAft>
                      </a:pPr>
                      <a:r>
                        <a:rPr lang="cs-CZ" sz="1200">
                          <a:effectLst/>
                          <a:latin typeface="Arial" panose="020B0604020202020204" pitchFamily="34" charset="0"/>
                          <a:cs typeface="Arial" panose="020B0604020202020204" pitchFamily="34" charset="0"/>
                        </a:rPr>
                        <a:t>RV do 1 mil.</a:t>
                      </a:r>
                      <a:endParaRPr lang="cs-CZ" sz="1200">
                        <a:effectLst/>
                        <a:latin typeface="Arial" panose="020B0604020202020204" pitchFamily="34" charset="0"/>
                        <a:ea typeface="Calibri"/>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dirty="0">
                          <a:effectLst/>
                          <a:latin typeface="Arial" panose="020B0604020202020204" pitchFamily="34" charset="0"/>
                          <a:cs typeface="Arial" panose="020B0604020202020204" pitchFamily="34" charset="0"/>
                        </a:rPr>
                        <a:t>202</a:t>
                      </a:r>
                      <a:endParaRPr lang="cs-CZ" sz="1200" dirty="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dirty="0" smtClean="0">
                          <a:effectLst/>
                          <a:latin typeface="Arial" panose="020B0604020202020204" pitchFamily="34" charset="0"/>
                          <a:cs typeface="Arial" panose="020B0604020202020204" pitchFamily="34" charset="0"/>
                        </a:rPr>
                        <a:t>55,53</a:t>
                      </a:r>
                      <a:endParaRPr lang="cs-CZ" sz="1200" dirty="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rtl="0" fontAlgn="ctr"/>
                      <a:r>
                        <a:rPr lang="cs-CZ" sz="1200" b="0" i="0" u="none" strike="noStrike">
                          <a:solidFill>
                            <a:srgbClr val="000000"/>
                          </a:solidFill>
                          <a:effectLst/>
                          <a:latin typeface="Arial"/>
                        </a:rPr>
                        <a:t>160</a:t>
                      </a:r>
                    </a:p>
                  </a:txBody>
                  <a:tcPr marL="9525" marR="9525" marT="9525" marB="0" anchor="ctr"/>
                </a:tc>
                <a:tc>
                  <a:txBody>
                    <a:bodyPr/>
                    <a:lstStyle/>
                    <a:p>
                      <a:pPr algn="ctr" rtl="0" fontAlgn="ctr"/>
                      <a:r>
                        <a:rPr lang="cs-CZ" sz="1200" b="0" i="0" u="none" strike="noStrike">
                          <a:solidFill>
                            <a:srgbClr val="000000"/>
                          </a:solidFill>
                          <a:effectLst/>
                          <a:latin typeface="Arial"/>
                        </a:rPr>
                        <a:t>43,90</a:t>
                      </a:r>
                    </a:p>
                  </a:txBody>
                  <a:tcPr marL="9525" marR="9525" marT="9525" marB="0" anchor="ctr"/>
                </a:tc>
              </a:tr>
              <a:tr h="304675">
                <a:tc>
                  <a:txBody>
                    <a:bodyPr/>
                    <a:lstStyle/>
                    <a:p>
                      <a:pPr>
                        <a:spcAft>
                          <a:spcPts val="0"/>
                        </a:spcAft>
                      </a:pPr>
                      <a:r>
                        <a:rPr lang="cs-CZ" sz="1200" dirty="0">
                          <a:effectLst/>
                          <a:latin typeface="Arial" panose="020B0604020202020204" pitchFamily="34" charset="0"/>
                          <a:cs typeface="Arial" panose="020B0604020202020204" pitchFamily="34" charset="0"/>
                        </a:rPr>
                        <a:t>411c</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solidFill>
                      <a:srgbClr val="92D050"/>
                    </a:solidFill>
                  </a:tcPr>
                </a:tc>
                <a:tc>
                  <a:txBody>
                    <a:bodyPr/>
                    <a:lstStyle/>
                    <a:p>
                      <a:pPr>
                        <a:spcAft>
                          <a:spcPts val="0"/>
                        </a:spcAft>
                      </a:pPr>
                      <a:r>
                        <a:rPr lang="cs-CZ" sz="1200">
                          <a:effectLst/>
                          <a:latin typeface="Arial" panose="020B0604020202020204" pitchFamily="34" charset="0"/>
                          <a:cs typeface="Arial" panose="020B0604020202020204" pitchFamily="34" charset="0"/>
                        </a:rPr>
                        <a:t>skot do 5 mil.</a:t>
                      </a:r>
                      <a:endParaRPr lang="cs-CZ" sz="1200">
                        <a:effectLst/>
                        <a:latin typeface="Arial" panose="020B0604020202020204" pitchFamily="34" charset="0"/>
                        <a:ea typeface="Calibri"/>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a:effectLst/>
                          <a:latin typeface="Arial" panose="020B0604020202020204" pitchFamily="34" charset="0"/>
                          <a:cs typeface="Arial" panose="020B0604020202020204" pitchFamily="34" charset="0"/>
                        </a:rPr>
                        <a:t>468</a:t>
                      </a:r>
                      <a:endParaRPr lang="cs-CZ" sz="120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dirty="0" smtClean="0">
                          <a:effectLst/>
                          <a:latin typeface="Arial" panose="020B0604020202020204" pitchFamily="34" charset="0"/>
                          <a:cs typeface="Arial" panose="020B0604020202020204" pitchFamily="34" charset="0"/>
                        </a:rPr>
                        <a:t>595,05</a:t>
                      </a:r>
                      <a:endParaRPr lang="cs-CZ" sz="1200" dirty="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rtl="0" fontAlgn="ctr"/>
                      <a:r>
                        <a:rPr lang="cs-CZ" sz="1200" b="0" i="0" u="none" strike="noStrike">
                          <a:solidFill>
                            <a:srgbClr val="000000"/>
                          </a:solidFill>
                          <a:effectLst/>
                          <a:latin typeface="Arial"/>
                        </a:rPr>
                        <a:t>393</a:t>
                      </a:r>
                    </a:p>
                  </a:txBody>
                  <a:tcPr marL="9525" marR="9525" marT="9525" marB="0" anchor="ctr"/>
                </a:tc>
                <a:tc>
                  <a:txBody>
                    <a:bodyPr/>
                    <a:lstStyle/>
                    <a:p>
                      <a:pPr algn="ctr" rtl="0" fontAlgn="ctr"/>
                      <a:r>
                        <a:rPr lang="cs-CZ" sz="1200" b="0" i="0" u="none" strike="noStrike">
                          <a:solidFill>
                            <a:srgbClr val="000000"/>
                          </a:solidFill>
                          <a:effectLst/>
                          <a:latin typeface="Arial"/>
                        </a:rPr>
                        <a:t>501,54</a:t>
                      </a:r>
                    </a:p>
                  </a:txBody>
                  <a:tcPr marL="9525" marR="9525" marT="9525" marB="0" anchor="ctr"/>
                </a:tc>
              </a:tr>
              <a:tr h="304675">
                <a:tc>
                  <a:txBody>
                    <a:bodyPr/>
                    <a:lstStyle/>
                    <a:p>
                      <a:pPr>
                        <a:spcAft>
                          <a:spcPts val="0"/>
                        </a:spcAft>
                      </a:pPr>
                      <a:r>
                        <a:rPr lang="cs-CZ" sz="1200" dirty="0">
                          <a:effectLst/>
                          <a:latin typeface="Arial" panose="020B0604020202020204" pitchFamily="34" charset="0"/>
                          <a:cs typeface="Arial" panose="020B0604020202020204" pitchFamily="34" charset="0"/>
                        </a:rPr>
                        <a:t>411d</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solidFill>
                      <a:srgbClr val="92D050"/>
                    </a:solidFill>
                  </a:tcPr>
                </a:tc>
                <a:tc>
                  <a:txBody>
                    <a:bodyPr/>
                    <a:lstStyle/>
                    <a:p>
                      <a:pPr>
                        <a:spcAft>
                          <a:spcPts val="0"/>
                        </a:spcAft>
                      </a:pPr>
                      <a:r>
                        <a:rPr lang="cs-CZ" sz="1200">
                          <a:effectLst/>
                          <a:latin typeface="Arial" panose="020B0604020202020204" pitchFamily="34" charset="0"/>
                          <a:cs typeface="Arial" panose="020B0604020202020204" pitchFamily="34" charset="0"/>
                        </a:rPr>
                        <a:t>prasata do 5 mil.</a:t>
                      </a:r>
                      <a:endParaRPr lang="cs-CZ" sz="1200">
                        <a:effectLst/>
                        <a:latin typeface="Arial" panose="020B0604020202020204" pitchFamily="34" charset="0"/>
                        <a:ea typeface="Calibri"/>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a:effectLst/>
                          <a:latin typeface="Arial" panose="020B0604020202020204" pitchFamily="34" charset="0"/>
                          <a:cs typeface="Arial" panose="020B0604020202020204" pitchFamily="34" charset="0"/>
                        </a:rPr>
                        <a:t>40</a:t>
                      </a:r>
                      <a:endParaRPr lang="cs-CZ" sz="120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dirty="0" smtClean="0">
                          <a:effectLst/>
                          <a:latin typeface="Arial" panose="020B0604020202020204" pitchFamily="34" charset="0"/>
                          <a:cs typeface="Arial" panose="020B0604020202020204" pitchFamily="34" charset="0"/>
                        </a:rPr>
                        <a:t>42,13</a:t>
                      </a:r>
                      <a:endParaRPr lang="cs-CZ" sz="1200" dirty="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rtl="0" fontAlgn="ctr"/>
                      <a:r>
                        <a:rPr lang="cs-CZ" sz="1200" b="0" i="0" u="none" strike="noStrike">
                          <a:solidFill>
                            <a:srgbClr val="000000"/>
                          </a:solidFill>
                          <a:effectLst/>
                          <a:latin typeface="Arial"/>
                        </a:rPr>
                        <a:t>35</a:t>
                      </a:r>
                    </a:p>
                  </a:txBody>
                  <a:tcPr marL="9525" marR="9525" marT="9525" marB="0" anchor="ctr"/>
                </a:tc>
                <a:tc>
                  <a:txBody>
                    <a:bodyPr/>
                    <a:lstStyle/>
                    <a:p>
                      <a:pPr algn="ctr" rtl="0" fontAlgn="ctr"/>
                      <a:r>
                        <a:rPr lang="cs-CZ" sz="1200" b="0" i="0" u="none" strike="noStrike">
                          <a:solidFill>
                            <a:srgbClr val="000000"/>
                          </a:solidFill>
                          <a:effectLst/>
                          <a:latin typeface="Arial"/>
                        </a:rPr>
                        <a:t>38,39</a:t>
                      </a:r>
                    </a:p>
                  </a:txBody>
                  <a:tcPr marL="9525" marR="9525" marT="9525" marB="0" anchor="ctr"/>
                </a:tc>
              </a:tr>
              <a:tr h="304675">
                <a:tc>
                  <a:txBody>
                    <a:bodyPr/>
                    <a:lstStyle/>
                    <a:p>
                      <a:pPr>
                        <a:spcAft>
                          <a:spcPts val="0"/>
                        </a:spcAft>
                      </a:pPr>
                      <a:r>
                        <a:rPr lang="cs-CZ" sz="1200" dirty="0">
                          <a:effectLst/>
                          <a:latin typeface="Arial" panose="020B0604020202020204" pitchFamily="34" charset="0"/>
                          <a:cs typeface="Arial" panose="020B0604020202020204" pitchFamily="34" charset="0"/>
                        </a:rPr>
                        <a:t>411e</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solidFill>
                      <a:srgbClr val="92D050"/>
                    </a:solidFill>
                  </a:tcPr>
                </a:tc>
                <a:tc>
                  <a:txBody>
                    <a:bodyPr/>
                    <a:lstStyle/>
                    <a:p>
                      <a:pPr>
                        <a:spcAft>
                          <a:spcPts val="0"/>
                        </a:spcAft>
                      </a:pPr>
                      <a:r>
                        <a:rPr lang="cs-CZ" sz="1200">
                          <a:effectLst/>
                          <a:latin typeface="Arial" panose="020B0604020202020204" pitchFamily="34" charset="0"/>
                          <a:cs typeface="Arial" panose="020B0604020202020204" pitchFamily="34" charset="0"/>
                        </a:rPr>
                        <a:t>drůbež do 5 mil.</a:t>
                      </a:r>
                      <a:endParaRPr lang="cs-CZ" sz="1200">
                        <a:effectLst/>
                        <a:latin typeface="Arial" panose="020B0604020202020204" pitchFamily="34" charset="0"/>
                        <a:ea typeface="Calibri"/>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a:effectLst/>
                          <a:latin typeface="Arial" panose="020B0604020202020204" pitchFamily="34" charset="0"/>
                          <a:cs typeface="Arial" panose="020B0604020202020204" pitchFamily="34" charset="0"/>
                        </a:rPr>
                        <a:t>16</a:t>
                      </a:r>
                      <a:endParaRPr lang="cs-CZ" sz="120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dirty="0" smtClean="0">
                          <a:effectLst/>
                          <a:latin typeface="Arial" panose="020B0604020202020204" pitchFamily="34" charset="0"/>
                          <a:cs typeface="Arial" panose="020B0604020202020204" pitchFamily="34" charset="0"/>
                        </a:rPr>
                        <a:t>18,91</a:t>
                      </a:r>
                      <a:endParaRPr lang="cs-CZ" sz="1200" dirty="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rtl="0" fontAlgn="ctr"/>
                      <a:r>
                        <a:rPr lang="cs-CZ" sz="1200" b="0" i="0" u="none" strike="noStrike">
                          <a:solidFill>
                            <a:srgbClr val="000000"/>
                          </a:solidFill>
                          <a:effectLst/>
                          <a:latin typeface="Arial"/>
                        </a:rPr>
                        <a:t>15</a:t>
                      </a:r>
                    </a:p>
                  </a:txBody>
                  <a:tcPr marL="9525" marR="9525" marT="9525" marB="0" anchor="ctr"/>
                </a:tc>
                <a:tc>
                  <a:txBody>
                    <a:bodyPr/>
                    <a:lstStyle/>
                    <a:p>
                      <a:pPr algn="ctr" rtl="0" fontAlgn="ctr"/>
                      <a:r>
                        <a:rPr lang="cs-CZ" sz="1200" b="0" i="0" u="none" strike="noStrike">
                          <a:solidFill>
                            <a:srgbClr val="000000"/>
                          </a:solidFill>
                          <a:effectLst/>
                          <a:latin typeface="Arial"/>
                        </a:rPr>
                        <a:t>18,38</a:t>
                      </a:r>
                    </a:p>
                  </a:txBody>
                  <a:tcPr marL="9525" marR="9525" marT="9525" marB="0" anchor="ctr"/>
                </a:tc>
              </a:tr>
              <a:tr h="304675">
                <a:tc>
                  <a:txBody>
                    <a:bodyPr/>
                    <a:lstStyle/>
                    <a:p>
                      <a:pPr>
                        <a:spcAft>
                          <a:spcPts val="0"/>
                        </a:spcAft>
                      </a:pPr>
                      <a:r>
                        <a:rPr lang="cs-CZ" sz="1200" dirty="0">
                          <a:effectLst/>
                          <a:latin typeface="Arial" panose="020B0604020202020204" pitchFamily="34" charset="0"/>
                          <a:cs typeface="Arial" panose="020B0604020202020204" pitchFamily="34" charset="0"/>
                        </a:rPr>
                        <a:t>411f</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solidFill>
                      <a:srgbClr val="92D050"/>
                    </a:solidFill>
                  </a:tcPr>
                </a:tc>
                <a:tc>
                  <a:txBody>
                    <a:bodyPr/>
                    <a:lstStyle/>
                    <a:p>
                      <a:pPr>
                        <a:spcAft>
                          <a:spcPts val="0"/>
                        </a:spcAft>
                      </a:pPr>
                      <a:r>
                        <a:rPr lang="cs-CZ" sz="1200">
                          <a:effectLst/>
                          <a:latin typeface="Arial" panose="020B0604020202020204" pitchFamily="34" charset="0"/>
                          <a:cs typeface="Arial" panose="020B0604020202020204" pitchFamily="34" charset="0"/>
                        </a:rPr>
                        <a:t>ostatní do 5 mil.</a:t>
                      </a:r>
                      <a:endParaRPr lang="cs-CZ" sz="1200">
                        <a:effectLst/>
                        <a:latin typeface="Arial" panose="020B0604020202020204" pitchFamily="34" charset="0"/>
                        <a:ea typeface="Calibri"/>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a:effectLst/>
                          <a:latin typeface="Arial" panose="020B0604020202020204" pitchFamily="34" charset="0"/>
                          <a:cs typeface="Arial" panose="020B0604020202020204" pitchFamily="34" charset="0"/>
                        </a:rPr>
                        <a:t>44</a:t>
                      </a:r>
                      <a:endParaRPr lang="cs-CZ" sz="120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dirty="0" smtClean="0">
                          <a:effectLst/>
                          <a:latin typeface="Arial" panose="020B0604020202020204" pitchFamily="34" charset="0"/>
                          <a:cs typeface="Arial" panose="020B0604020202020204" pitchFamily="34" charset="0"/>
                        </a:rPr>
                        <a:t>44,32</a:t>
                      </a:r>
                      <a:endParaRPr lang="cs-CZ" sz="1200" dirty="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rtl="0" fontAlgn="ctr"/>
                      <a:r>
                        <a:rPr lang="cs-CZ" sz="1200" b="0" i="0" u="none" strike="noStrike">
                          <a:solidFill>
                            <a:srgbClr val="000000"/>
                          </a:solidFill>
                          <a:effectLst/>
                          <a:latin typeface="Arial"/>
                        </a:rPr>
                        <a:t>29</a:t>
                      </a:r>
                    </a:p>
                  </a:txBody>
                  <a:tcPr marL="9525" marR="9525" marT="9525" marB="0" anchor="ctr"/>
                </a:tc>
                <a:tc>
                  <a:txBody>
                    <a:bodyPr/>
                    <a:lstStyle/>
                    <a:p>
                      <a:pPr algn="ctr" rtl="0" fontAlgn="ctr"/>
                      <a:r>
                        <a:rPr lang="cs-CZ" sz="1200" b="0" i="0" u="none" strike="noStrike">
                          <a:solidFill>
                            <a:srgbClr val="000000"/>
                          </a:solidFill>
                          <a:effectLst/>
                          <a:latin typeface="Arial"/>
                        </a:rPr>
                        <a:t>26,90</a:t>
                      </a:r>
                    </a:p>
                  </a:txBody>
                  <a:tcPr marL="9525" marR="9525" marT="9525" marB="0" anchor="ctr"/>
                </a:tc>
              </a:tr>
              <a:tr h="304675">
                <a:tc>
                  <a:txBody>
                    <a:bodyPr/>
                    <a:lstStyle/>
                    <a:p>
                      <a:pPr>
                        <a:spcAft>
                          <a:spcPts val="0"/>
                        </a:spcAft>
                      </a:pPr>
                      <a:r>
                        <a:rPr lang="cs-CZ" sz="1200" dirty="0">
                          <a:effectLst/>
                          <a:latin typeface="Arial" panose="020B0604020202020204" pitchFamily="34" charset="0"/>
                          <a:cs typeface="Arial" panose="020B0604020202020204" pitchFamily="34" charset="0"/>
                        </a:rPr>
                        <a:t>411g</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solidFill>
                      <a:srgbClr val="92D050"/>
                    </a:solidFill>
                  </a:tcPr>
                </a:tc>
                <a:tc>
                  <a:txBody>
                    <a:bodyPr/>
                    <a:lstStyle/>
                    <a:p>
                      <a:pPr>
                        <a:spcAft>
                          <a:spcPts val="0"/>
                        </a:spcAft>
                      </a:pPr>
                      <a:r>
                        <a:rPr lang="cs-CZ" sz="1200">
                          <a:effectLst/>
                          <a:latin typeface="Arial" panose="020B0604020202020204" pitchFamily="34" charset="0"/>
                          <a:cs typeface="Arial" panose="020B0604020202020204" pitchFamily="34" charset="0"/>
                        </a:rPr>
                        <a:t>RV do 5 mil. </a:t>
                      </a:r>
                      <a:endParaRPr lang="cs-CZ" sz="1200">
                        <a:effectLst/>
                        <a:latin typeface="Arial" panose="020B0604020202020204" pitchFamily="34" charset="0"/>
                        <a:ea typeface="Calibri"/>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a:effectLst/>
                          <a:latin typeface="Arial" panose="020B0604020202020204" pitchFamily="34" charset="0"/>
                          <a:cs typeface="Arial" panose="020B0604020202020204" pitchFamily="34" charset="0"/>
                        </a:rPr>
                        <a:t>352</a:t>
                      </a:r>
                      <a:endParaRPr lang="cs-CZ" sz="120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dirty="0" smtClean="0">
                          <a:effectLst/>
                          <a:latin typeface="Arial" panose="020B0604020202020204" pitchFamily="34" charset="0"/>
                          <a:cs typeface="Arial" panose="020B0604020202020204" pitchFamily="34" charset="0"/>
                        </a:rPr>
                        <a:t>311,85</a:t>
                      </a:r>
                      <a:endParaRPr lang="cs-CZ" sz="1200" dirty="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rtl="0" fontAlgn="ctr"/>
                      <a:r>
                        <a:rPr lang="cs-CZ" sz="1200" b="0" i="0" u="none" strike="noStrike">
                          <a:solidFill>
                            <a:srgbClr val="000000"/>
                          </a:solidFill>
                          <a:effectLst/>
                          <a:latin typeface="Arial"/>
                        </a:rPr>
                        <a:t>288</a:t>
                      </a:r>
                    </a:p>
                  </a:txBody>
                  <a:tcPr marL="9525" marR="9525" marT="9525" marB="0" anchor="ctr"/>
                </a:tc>
                <a:tc>
                  <a:txBody>
                    <a:bodyPr/>
                    <a:lstStyle/>
                    <a:p>
                      <a:pPr algn="ctr" rtl="0" fontAlgn="ctr"/>
                      <a:r>
                        <a:rPr lang="cs-CZ" sz="1200" b="0" i="0" u="none" strike="noStrike">
                          <a:solidFill>
                            <a:srgbClr val="000000"/>
                          </a:solidFill>
                          <a:effectLst/>
                          <a:latin typeface="Arial"/>
                        </a:rPr>
                        <a:t>246,94</a:t>
                      </a:r>
                    </a:p>
                  </a:txBody>
                  <a:tcPr marL="9525" marR="9525" marT="9525" marB="0" anchor="ctr"/>
                </a:tc>
              </a:tr>
              <a:tr h="304675">
                <a:tc>
                  <a:txBody>
                    <a:bodyPr/>
                    <a:lstStyle/>
                    <a:p>
                      <a:pPr>
                        <a:spcAft>
                          <a:spcPts val="0"/>
                        </a:spcAft>
                      </a:pPr>
                      <a:r>
                        <a:rPr lang="cs-CZ" sz="1200" dirty="0">
                          <a:effectLst/>
                          <a:latin typeface="Arial" panose="020B0604020202020204" pitchFamily="34" charset="0"/>
                          <a:cs typeface="Arial" panose="020B0604020202020204" pitchFamily="34" charset="0"/>
                        </a:rPr>
                        <a:t>411h</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solidFill>
                      <a:srgbClr val="92D050"/>
                    </a:solidFill>
                  </a:tcPr>
                </a:tc>
                <a:tc>
                  <a:txBody>
                    <a:bodyPr/>
                    <a:lstStyle/>
                    <a:p>
                      <a:pPr>
                        <a:spcAft>
                          <a:spcPts val="0"/>
                        </a:spcAft>
                      </a:pPr>
                      <a:r>
                        <a:rPr lang="cs-CZ" sz="1200">
                          <a:effectLst/>
                          <a:latin typeface="Arial" panose="020B0604020202020204" pitchFamily="34" charset="0"/>
                          <a:cs typeface="Arial" panose="020B0604020202020204" pitchFamily="34" charset="0"/>
                        </a:rPr>
                        <a:t>skot nad 5 mil.</a:t>
                      </a:r>
                      <a:endParaRPr lang="cs-CZ" sz="1200">
                        <a:effectLst/>
                        <a:latin typeface="Arial" panose="020B0604020202020204" pitchFamily="34" charset="0"/>
                        <a:ea typeface="Calibri"/>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a:effectLst/>
                          <a:latin typeface="Arial" panose="020B0604020202020204" pitchFamily="34" charset="0"/>
                          <a:cs typeface="Arial" panose="020B0604020202020204" pitchFamily="34" charset="0"/>
                        </a:rPr>
                        <a:t>505</a:t>
                      </a:r>
                      <a:endParaRPr lang="cs-CZ" sz="120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dirty="0" smtClean="0">
                          <a:effectLst/>
                          <a:latin typeface="Arial" panose="020B0604020202020204" pitchFamily="34" charset="0"/>
                          <a:cs typeface="Arial" panose="020B0604020202020204" pitchFamily="34" charset="0"/>
                        </a:rPr>
                        <a:t>3 978,77</a:t>
                      </a:r>
                      <a:endParaRPr lang="cs-CZ" sz="1200" dirty="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rtl="0" fontAlgn="ctr"/>
                      <a:r>
                        <a:rPr lang="cs-CZ" sz="1200" b="0" i="0" u="none" strike="noStrike">
                          <a:solidFill>
                            <a:srgbClr val="000000"/>
                          </a:solidFill>
                          <a:effectLst/>
                          <a:latin typeface="Arial"/>
                        </a:rPr>
                        <a:t>175</a:t>
                      </a:r>
                    </a:p>
                  </a:txBody>
                  <a:tcPr marL="9525" marR="9525" marT="9525" marB="0" anchor="ctr"/>
                </a:tc>
                <a:tc>
                  <a:txBody>
                    <a:bodyPr/>
                    <a:lstStyle/>
                    <a:p>
                      <a:pPr algn="ctr" rtl="0" fontAlgn="ctr"/>
                      <a:r>
                        <a:rPr lang="cs-CZ" sz="1200" b="0" i="0" u="none" strike="noStrike">
                          <a:solidFill>
                            <a:srgbClr val="000000"/>
                          </a:solidFill>
                          <a:effectLst/>
                          <a:latin typeface="Arial"/>
                        </a:rPr>
                        <a:t>1 499,28</a:t>
                      </a:r>
                    </a:p>
                  </a:txBody>
                  <a:tcPr marL="9525" marR="9525" marT="9525" marB="0" anchor="ctr"/>
                </a:tc>
              </a:tr>
              <a:tr h="304675">
                <a:tc>
                  <a:txBody>
                    <a:bodyPr/>
                    <a:lstStyle/>
                    <a:p>
                      <a:pPr>
                        <a:spcAft>
                          <a:spcPts val="0"/>
                        </a:spcAft>
                      </a:pPr>
                      <a:r>
                        <a:rPr lang="cs-CZ" sz="1200" dirty="0">
                          <a:effectLst/>
                          <a:latin typeface="Arial" panose="020B0604020202020204" pitchFamily="34" charset="0"/>
                          <a:cs typeface="Arial" panose="020B0604020202020204" pitchFamily="34" charset="0"/>
                        </a:rPr>
                        <a:t>411i</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solidFill>
                      <a:srgbClr val="92D050"/>
                    </a:solidFill>
                  </a:tcPr>
                </a:tc>
                <a:tc>
                  <a:txBody>
                    <a:bodyPr/>
                    <a:lstStyle/>
                    <a:p>
                      <a:pPr>
                        <a:spcAft>
                          <a:spcPts val="0"/>
                        </a:spcAft>
                      </a:pPr>
                      <a:r>
                        <a:rPr lang="cs-CZ" sz="1200">
                          <a:effectLst/>
                          <a:latin typeface="Arial" panose="020B0604020202020204" pitchFamily="34" charset="0"/>
                          <a:cs typeface="Arial" panose="020B0604020202020204" pitchFamily="34" charset="0"/>
                        </a:rPr>
                        <a:t>prasata nad 5 mil.</a:t>
                      </a:r>
                      <a:endParaRPr lang="cs-CZ" sz="1200">
                        <a:effectLst/>
                        <a:latin typeface="Arial" panose="020B0604020202020204" pitchFamily="34" charset="0"/>
                        <a:ea typeface="Calibri"/>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a:effectLst/>
                          <a:latin typeface="Arial" panose="020B0604020202020204" pitchFamily="34" charset="0"/>
                          <a:cs typeface="Arial" panose="020B0604020202020204" pitchFamily="34" charset="0"/>
                        </a:rPr>
                        <a:t>50</a:t>
                      </a:r>
                      <a:endParaRPr lang="cs-CZ" sz="120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dirty="0" smtClean="0">
                          <a:effectLst/>
                          <a:latin typeface="Arial" panose="020B0604020202020204" pitchFamily="34" charset="0"/>
                          <a:cs typeface="Arial" panose="020B0604020202020204" pitchFamily="34" charset="0"/>
                        </a:rPr>
                        <a:t>790,82</a:t>
                      </a:r>
                      <a:endParaRPr lang="cs-CZ" sz="1200" dirty="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rtl="0" fontAlgn="ctr"/>
                      <a:r>
                        <a:rPr lang="cs-CZ" sz="1200" b="0" i="0" u="none" strike="noStrike">
                          <a:solidFill>
                            <a:srgbClr val="000000"/>
                          </a:solidFill>
                          <a:effectLst/>
                          <a:latin typeface="Arial"/>
                        </a:rPr>
                        <a:t>31</a:t>
                      </a:r>
                    </a:p>
                  </a:txBody>
                  <a:tcPr marL="9525" marR="9525" marT="9525" marB="0" anchor="ctr"/>
                </a:tc>
                <a:tc>
                  <a:txBody>
                    <a:bodyPr/>
                    <a:lstStyle/>
                    <a:p>
                      <a:pPr algn="ctr" rtl="0" fontAlgn="ctr"/>
                      <a:r>
                        <a:rPr lang="cs-CZ" sz="1200" b="0" i="0" u="none" strike="noStrike">
                          <a:solidFill>
                            <a:srgbClr val="000000"/>
                          </a:solidFill>
                          <a:effectLst/>
                          <a:latin typeface="Arial"/>
                        </a:rPr>
                        <a:t>484,41</a:t>
                      </a:r>
                    </a:p>
                  </a:txBody>
                  <a:tcPr marL="9525" marR="9525" marT="9525" marB="0" anchor="ctr"/>
                </a:tc>
              </a:tr>
              <a:tr h="304675">
                <a:tc>
                  <a:txBody>
                    <a:bodyPr/>
                    <a:lstStyle/>
                    <a:p>
                      <a:pPr>
                        <a:spcAft>
                          <a:spcPts val="0"/>
                        </a:spcAft>
                      </a:pPr>
                      <a:r>
                        <a:rPr lang="cs-CZ" sz="1200" dirty="0">
                          <a:effectLst/>
                          <a:latin typeface="Arial" panose="020B0604020202020204" pitchFamily="34" charset="0"/>
                          <a:cs typeface="Arial" panose="020B0604020202020204" pitchFamily="34" charset="0"/>
                        </a:rPr>
                        <a:t>411j</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solidFill>
                      <a:srgbClr val="92D050"/>
                    </a:solidFill>
                  </a:tcPr>
                </a:tc>
                <a:tc>
                  <a:txBody>
                    <a:bodyPr/>
                    <a:lstStyle/>
                    <a:p>
                      <a:pPr>
                        <a:spcAft>
                          <a:spcPts val="0"/>
                        </a:spcAft>
                      </a:pPr>
                      <a:r>
                        <a:rPr lang="cs-CZ" sz="1200">
                          <a:effectLst/>
                          <a:latin typeface="Arial" panose="020B0604020202020204" pitchFamily="34" charset="0"/>
                          <a:cs typeface="Arial" panose="020B0604020202020204" pitchFamily="34" charset="0"/>
                        </a:rPr>
                        <a:t>drůbež nad 5 mil.</a:t>
                      </a:r>
                      <a:endParaRPr lang="cs-CZ" sz="1200">
                        <a:effectLst/>
                        <a:latin typeface="Arial" panose="020B0604020202020204" pitchFamily="34" charset="0"/>
                        <a:ea typeface="Calibri"/>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a:effectLst/>
                          <a:latin typeface="Arial" panose="020B0604020202020204" pitchFamily="34" charset="0"/>
                          <a:cs typeface="Arial" panose="020B0604020202020204" pitchFamily="34" charset="0"/>
                        </a:rPr>
                        <a:t>42</a:t>
                      </a:r>
                      <a:endParaRPr lang="cs-CZ" sz="120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dirty="0" smtClean="0">
                          <a:effectLst/>
                          <a:latin typeface="Arial" panose="020B0604020202020204" pitchFamily="34" charset="0"/>
                          <a:cs typeface="Arial" panose="020B0604020202020204" pitchFamily="34" charset="0"/>
                        </a:rPr>
                        <a:t>524,34</a:t>
                      </a:r>
                      <a:endParaRPr lang="cs-CZ" sz="1200" dirty="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rtl="0" fontAlgn="ctr"/>
                      <a:r>
                        <a:rPr lang="cs-CZ" sz="1200" b="0" i="0" u="none" strike="noStrike">
                          <a:solidFill>
                            <a:srgbClr val="000000"/>
                          </a:solidFill>
                          <a:effectLst/>
                          <a:latin typeface="Arial"/>
                        </a:rPr>
                        <a:t>31</a:t>
                      </a:r>
                    </a:p>
                  </a:txBody>
                  <a:tcPr marL="9525" marR="9525" marT="9525" marB="0" anchor="ctr"/>
                </a:tc>
                <a:tc>
                  <a:txBody>
                    <a:bodyPr/>
                    <a:lstStyle/>
                    <a:p>
                      <a:pPr algn="ctr" rtl="0" fontAlgn="ctr"/>
                      <a:r>
                        <a:rPr lang="cs-CZ" sz="1200" b="0" i="0" u="none" strike="noStrike">
                          <a:solidFill>
                            <a:srgbClr val="000000"/>
                          </a:solidFill>
                          <a:effectLst/>
                          <a:latin typeface="Arial"/>
                        </a:rPr>
                        <a:t>359,56</a:t>
                      </a:r>
                    </a:p>
                  </a:txBody>
                  <a:tcPr marL="9525" marR="9525" marT="9525" marB="0" anchor="ctr"/>
                </a:tc>
              </a:tr>
              <a:tr h="304675">
                <a:tc>
                  <a:txBody>
                    <a:bodyPr/>
                    <a:lstStyle/>
                    <a:p>
                      <a:pPr>
                        <a:spcAft>
                          <a:spcPts val="0"/>
                        </a:spcAft>
                      </a:pPr>
                      <a:r>
                        <a:rPr lang="cs-CZ" sz="1200" dirty="0">
                          <a:effectLst/>
                          <a:latin typeface="Arial" panose="020B0604020202020204" pitchFamily="34" charset="0"/>
                          <a:cs typeface="Arial" panose="020B0604020202020204" pitchFamily="34" charset="0"/>
                        </a:rPr>
                        <a:t>411k</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solidFill>
                      <a:srgbClr val="92D050"/>
                    </a:solidFill>
                  </a:tcPr>
                </a:tc>
                <a:tc>
                  <a:txBody>
                    <a:bodyPr/>
                    <a:lstStyle/>
                    <a:p>
                      <a:pPr>
                        <a:spcAft>
                          <a:spcPts val="0"/>
                        </a:spcAft>
                      </a:pPr>
                      <a:r>
                        <a:rPr lang="cs-CZ" sz="1200">
                          <a:effectLst/>
                          <a:latin typeface="Arial" panose="020B0604020202020204" pitchFamily="34" charset="0"/>
                          <a:cs typeface="Arial" panose="020B0604020202020204" pitchFamily="34" charset="0"/>
                        </a:rPr>
                        <a:t>ostatní nad 5 mil.</a:t>
                      </a:r>
                      <a:endParaRPr lang="cs-CZ" sz="1200">
                        <a:effectLst/>
                        <a:latin typeface="Arial" panose="020B0604020202020204" pitchFamily="34" charset="0"/>
                        <a:ea typeface="Calibri"/>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dirty="0">
                          <a:effectLst/>
                          <a:latin typeface="Arial" panose="020B0604020202020204" pitchFamily="34" charset="0"/>
                          <a:cs typeface="Arial" panose="020B0604020202020204" pitchFamily="34" charset="0"/>
                        </a:rPr>
                        <a:t>9</a:t>
                      </a:r>
                      <a:endParaRPr lang="cs-CZ" sz="1200" dirty="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dirty="0" smtClean="0">
                          <a:effectLst/>
                          <a:latin typeface="Arial" panose="020B0604020202020204" pitchFamily="34" charset="0"/>
                          <a:cs typeface="Arial" panose="020B0604020202020204" pitchFamily="34" charset="0"/>
                        </a:rPr>
                        <a:t>58,007</a:t>
                      </a:r>
                      <a:endParaRPr lang="cs-CZ" sz="1200" dirty="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rtl="0" fontAlgn="ctr"/>
                      <a:r>
                        <a:rPr lang="cs-CZ" sz="1200" b="0" i="0" u="none" strike="noStrike">
                          <a:solidFill>
                            <a:srgbClr val="000000"/>
                          </a:solidFill>
                          <a:effectLst/>
                          <a:latin typeface="Arial"/>
                        </a:rPr>
                        <a:t>7</a:t>
                      </a:r>
                    </a:p>
                  </a:txBody>
                  <a:tcPr marL="9525" marR="9525" marT="9525" marB="0" anchor="ctr"/>
                </a:tc>
                <a:tc>
                  <a:txBody>
                    <a:bodyPr/>
                    <a:lstStyle/>
                    <a:p>
                      <a:pPr algn="ctr" rtl="0" fontAlgn="ctr"/>
                      <a:r>
                        <a:rPr lang="cs-CZ" sz="1200" b="0" i="0" u="none" strike="noStrike">
                          <a:solidFill>
                            <a:srgbClr val="000000"/>
                          </a:solidFill>
                          <a:effectLst/>
                          <a:latin typeface="Arial"/>
                        </a:rPr>
                        <a:t>52,02</a:t>
                      </a:r>
                    </a:p>
                  </a:txBody>
                  <a:tcPr marL="9525" marR="9525" marT="9525" marB="0" anchor="ctr"/>
                </a:tc>
              </a:tr>
              <a:tr h="304675">
                <a:tc>
                  <a:txBody>
                    <a:bodyPr/>
                    <a:lstStyle/>
                    <a:p>
                      <a:pPr>
                        <a:spcAft>
                          <a:spcPts val="0"/>
                        </a:spcAft>
                      </a:pPr>
                      <a:r>
                        <a:rPr lang="cs-CZ" sz="1200" dirty="0">
                          <a:effectLst/>
                          <a:latin typeface="Arial" panose="020B0604020202020204" pitchFamily="34" charset="0"/>
                          <a:cs typeface="Arial" panose="020B0604020202020204" pitchFamily="34" charset="0"/>
                        </a:rPr>
                        <a:t>411l</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solidFill>
                      <a:srgbClr val="92D050"/>
                    </a:solidFill>
                  </a:tcPr>
                </a:tc>
                <a:tc>
                  <a:txBody>
                    <a:bodyPr/>
                    <a:lstStyle/>
                    <a:p>
                      <a:pPr>
                        <a:spcAft>
                          <a:spcPts val="0"/>
                        </a:spcAft>
                      </a:pPr>
                      <a:r>
                        <a:rPr lang="cs-CZ" sz="1200">
                          <a:effectLst/>
                          <a:latin typeface="Arial" panose="020B0604020202020204" pitchFamily="34" charset="0"/>
                          <a:cs typeface="Arial" panose="020B0604020202020204" pitchFamily="34" charset="0"/>
                        </a:rPr>
                        <a:t>RV nad 5 mil.</a:t>
                      </a:r>
                      <a:endParaRPr lang="cs-CZ" sz="1200">
                        <a:effectLst/>
                        <a:latin typeface="Arial" panose="020B0604020202020204" pitchFamily="34" charset="0"/>
                        <a:ea typeface="Calibri"/>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a:effectLst/>
                          <a:latin typeface="Arial" panose="020B0604020202020204" pitchFamily="34" charset="0"/>
                          <a:cs typeface="Arial" panose="020B0604020202020204" pitchFamily="34" charset="0"/>
                        </a:rPr>
                        <a:t>143</a:t>
                      </a:r>
                      <a:endParaRPr lang="cs-CZ" sz="120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a:lnSpc>
                          <a:spcPct val="106000"/>
                        </a:lnSpc>
                        <a:spcAft>
                          <a:spcPts val="0"/>
                        </a:spcAft>
                      </a:pPr>
                      <a:r>
                        <a:rPr lang="cs-CZ" sz="1200" kern="1200" dirty="0" smtClean="0">
                          <a:effectLst/>
                          <a:latin typeface="Arial" panose="020B0604020202020204" pitchFamily="34" charset="0"/>
                          <a:cs typeface="Arial" panose="020B0604020202020204" pitchFamily="34" charset="0"/>
                        </a:rPr>
                        <a:t>1 014,11</a:t>
                      </a:r>
                      <a:endParaRPr lang="cs-CZ" sz="1200" dirty="0">
                        <a:effectLst/>
                        <a:latin typeface="Arial" panose="020B0604020202020204" pitchFamily="34" charset="0"/>
                        <a:ea typeface="Times New Roman"/>
                        <a:cs typeface="Arial" panose="020B0604020202020204" pitchFamily="34" charset="0"/>
                      </a:endParaRPr>
                    </a:p>
                  </a:txBody>
                  <a:tcPr marL="59771" marR="59771" marT="0" marB="0" anchor="ctr"/>
                </a:tc>
                <a:tc>
                  <a:txBody>
                    <a:bodyPr/>
                    <a:lstStyle/>
                    <a:p>
                      <a:pPr algn="ctr" rtl="0" fontAlgn="ctr"/>
                      <a:r>
                        <a:rPr lang="cs-CZ" sz="1200" b="0" i="0" u="none" strike="noStrike">
                          <a:solidFill>
                            <a:srgbClr val="000000"/>
                          </a:solidFill>
                          <a:effectLst/>
                          <a:latin typeface="Arial"/>
                        </a:rPr>
                        <a:t>47</a:t>
                      </a:r>
                    </a:p>
                  </a:txBody>
                  <a:tcPr marL="9525" marR="9525" marT="9525" marB="0" anchor="ctr"/>
                </a:tc>
                <a:tc>
                  <a:txBody>
                    <a:bodyPr/>
                    <a:lstStyle/>
                    <a:p>
                      <a:pPr algn="ctr" rtl="0" fontAlgn="ctr"/>
                      <a:r>
                        <a:rPr lang="cs-CZ" sz="1200" b="0" i="0" u="none" strike="noStrike">
                          <a:solidFill>
                            <a:srgbClr val="000000"/>
                          </a:solidFill>
                          <a:effectLst/>
                          <a:latin typeface="Arial"/>
                        </a:rPr>
                        <a:t>551,43</a:t>
                      </a:r>
                    </a:p>
                  </a:txBody>
                  <a:tcPr marL="9525" marR="9525" marT="9525" marB="0" anchor="ctr"/>
                </a:tc>
              </a:tr>
              <a:tr h="299851">
                <a:tc gridSpan="2">
                  <a:txBody>
                    <a:bodyPr/>
                    <a:lstStyle/>
                    <a:p>
                      <a:pPr algn="ctr">
                        <a:spcAft>
                          <a:spcPts val="0"/>
                        </a:spcAft>
                      </a:pPr>
                      <a:r>
                        <a:rPr lang="cs-CZ" sz="1200" dirty="0">
                          <a:effectLst/>
                          <a:latin typeface="Arial" panose="020B0604020202020204" pitchFamily="34" charset="0"/>
                          <a:cs typeface="Arial" panose="020B0604020202020204" pitchFamily="34" charset="0"/>
                        </a:rPr>
                        <a:t>4.1.1 celkem</a:t>
                      </a:r>
                      <a:endParaRPr lang="cs-CZ" sz="1200" dirty="0">
                        <a:effectLst/>
                        <a:latin typeface="Arial" panose="020B0604020202020204" pitchFamily="34" charset="0"/>
                        <a:ea typeface="Calibri"/>
                        <a:cs typeface="Arial" panose="020B0604020202020204" pitchFamily="34" charset="0"/>
                      </a:endParaRPr>
                    </a:p>
                  </a:txBody>
                  <a:tcPr marL="59771" marR="59771" marT="0" marB="0" anchor="ctr">
                    <a:solidFill>
                      <a:srgbClr val="92D050"/>
                    </a:solidFill>
                  </a:tcPr>
                </a:tc>
                <a:tc hMerge="1">
                  <a:txBody>
                    <a:bodyPr/>
                    <a:lstStyle/>
                    <a:p>
                      <a:endParaRPr lang="cs-CZ"/>
                    </a:p>
                  </a:txBody>
                  <a:tcPr/>
                </a:tc>
                <a:tc>
                  <a:txBody>
                    <a:bodyPr/>
                    <a:lstStyle/>
                    <a:p>
                      <a:pPr algn="ctr">
                        <a:spcAft>
                          <a:spcPts val="0"/>
                        </a:spcAft>
                      </a:pPr>
                      <a:r>
                        <a:rPr lang="cs-CZ" sz="1200" b="1" dirty="0">
                          <a:solidFill>
                            <a:schemeClr val="bg1"/>
                          </a:solidFill>
                          <a:effectLst/>
                          <a:latin typeface="Arial" panose="020B0604020202020204" pitchFamily="34" charset="0"/>
                          <a:cs typeface="Arial" panose="020B0604020202020204" pitchFamily="34" charset="0"/>
                        </a:rPr>
                        <a:t>2 233</a:t>
                      </a:r>
                      <a:endParaRPr lang="cs-CZ" sz="1200" b="1" dirty="0">
                        <a:solidFill>
                          <a:schemeClr val="bg1"/>
                        </a:solidFill>
                        <a:effectLst/>
                        <a:latin typeface="Arial" panose="020B0604020202020204" pitchFamily="34" charset="0"/>
                        <a:ea typeface="Calibri"/>
                        <a:cs typeface="Arial" panose="020B0604020202020204" pitchFamily="34" charset="0"/>
                      </a:endParaRPr>
                    </a:p>
                  </a:txBody>
                  <a:tcPr marL="59771" marR="59771" marT="0" marB="0" anchor="ctr">
                    <a:solidFill>
                      <a:srgbClr val="92D050"/>
                    </a:solidFill>
                  </a:tcPr>
                </a:tc>
                <a:tc>
                  <a:txBody>
                    <a:bodyPr/>
                    <a:lstStyle/>
                    <a:p>
                      <a:pPr algn="ctr">
                        <a:spcAft>
                          <a:spcPts val="0"/>
                        </a:spcAft>
                      </a:pPr>
                      <a:r>
                        <a:rPr lang="cs-CZ" sz="1200" b="1" dirty="0">
                          <a:solidFill>
                            <a:schemeClr val="bg1"/>
                          </a:solidFill>
                          <a:effectLst/>
                          <a:latin typeface="Arial" panose="020B0604020202020204" pitchFamily="34" charset="0"/>
                          <a:cs typeface="Arial" panose="020B0604020202020204" pitchFamily="34" charset="0"/>
                        </a:rPr>
                        <a:t>7 </a:t>
                      </a:r>
                      <a:r>
                        <a:rPr lang="cs-CZ" sz="1200" b="1" dirty="0" smtClean="0">
                          <a:solidFill>
                            <a:schemeClr val="bg1"/>
                          </a:solidFill>
                          <a:effectLst/>
                          <a:latin typeface="Arial" panose="020B0604020202020204" pitchFamily="34" charset="0"/>
                          <a:cs typeface="Arial" panose="020B0604020202020204" pitchFamily="34" charset="0"/>
                        </a:rPr>
                        <a:t>548,67</a:t>
                      </a:r>
                      <a:endParaRPr lang="cs-CZ" sz="1200" b="1" dirty="0">
                        <a:solidFill>
                          <a:schemeClr val="bg1"/>
                        </a:solidFill>
                        <a:effectLst/>
                        <a:latin typeface="Arial" panose="020B0604020202020204" pitchFamily="34" charset="0"/>
                        <a:ea typeface="Calibri"/>
                        <a:cs typeface="Arial" panose="020B0604020202020204" pitchFamily="34" charset="0"/>
                      </a:endParaRPr>
                    </a:p>
                  </a:txBody>
                  <a:tcPr marL="59771" marR="59771" marT="0" marB="0" anchor="ctr">
                    <a:solidFill>
                      <a:srgbClr val="92D050"/>
                    </a:solidFill>
                  </a:tcPr>
                </a:tc>
                <a:tc>
                  <a:txBody>
                    <a:bodyPr/>
                    <a:lstStyle/>
                    <a:p>
                      <a:pPr algn="ctr" rtl="0" fontAlgn="ctr"/>
                      <a:r>
                        <a:rPr lang="cs-CZ" sz="1200" b="1" i="0" u="none" strike="noStrike">
                          <a:solidFill>
                            <a:srgbClr val="FFFFFF"/>
                          </a:solidFill>
                          <a:effectLst/>
                          <a:latin typeface="Arial"/>
                        </a:rPr>
                        <a:t>1 480</a:t>
                      </a:r>
                    </a:p>
                  </a:txBody>
                  <a:tcPr marL="9525" marR="9525" marT="9525" marB="0" anchor="ctr">
                    <a:solidFill>
                      <a:srgbClr val="92D050"/>
                    </a:solidFill>
                  </a:tcPr>
                </a:tc>
                <a:tc>
                  <a:txBody>
                    <a:bodyPr/>
                    <a:lstStyle/>
                    <a:p>
                      <a:pPr algn="ctr" rtl="0" fontAlgn="ctr"/>
                      <a:r>
                        <a:rPr lang="cs-CZ" sz="1200" b="1" i="0" u="none" strike="noStrike" dirty="0">
                          <a:solidFill>
                            <a:srgbClr val="FFFFFF"/>
                          </a:solidFill>
                          <a:effectLst/>
                          <a:latin typeface="Arial"/>
                        </a:rPr>
                        <a:t>3 906,84</a:t>
                      </a:r>
                    </a:p>
                  </a:txBody>
                  <a:tcPr marL="9525" marR="9525" marT="9525" marB="0" anchor="ctr">
                    <a:solidFill>
                      <a:srgbClr val="92D050"/>
                    </a:solidFill>
                  </a:tcPr>
                </a:tc>
              </a:tr>
            </a:tbl>
          </a:graphicData>
        </a:graphic>
      </p:graphicFrame>
    </p:spTree>
    <p:extLst>
      <p:ext uri="{BB962C8B-B14F-4D97-AF65-F5344CB8AC3E}">
        <p14:creationId xmlns:p14="http://schemas.microsoft.com/office/powerpoint/2010/main" val="21836049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340768"/>
            <a:ext cx="7920880" cy="2376264"/>
          </a:xfrm>
        </p:spPr>
        <p:txBody>
          <a:bodyPr>
            <a:noAutofit/>
          </a:bodyPr>
          <a:lstStyle/>
          <a:p>
            <a:pPr algn="ctr"/>
            <a:r>
              <a:rPr lang="cs-CZ" sz="3600" dirty="0"/>
              <a:t>Operace 4.2.1 Zpracování a uvádění na trh zemědělských výrobků</a:t>
            </a:r>
            <a:br>
              <a:rPr lang="cs-CZ" sz="3600" dirty="0"/>
            </a:br>
            <a:endParaRPr lang="cs-CZ" sz="3600" dirty="0"/>
          </a:p>
        </p:txBody>
      </p:sp>
      <p:sp>
        <p:nvSpPr>
          <p:cNvPr id="3" name="Zástupný symbol pro obsah 2"/>
          <p:cNvSpPr>
            <a:spLocks noGrp="1"/>
          </p:cNvSpPr>
          <p:nvPr>
            <p:ph idx="1"/>
          </p:nvPr>
        </p:nvSpPr>
        <p:spPr>
          <a:xfrm>
            <a:off x="539552" y="3573016"/>
            <a:ext cx="8136904" cy="2952328"/>
          </a:xfrm>
        </p:spPr>
        <p:txBody>
          <a:bodyPr>
            <a:normAutofit/>
          </a:bodyPr>
          <a:lstStyle/>
          <a:p>
            <a:pPr marL="0" indent="0" algn="ctr">
              <a:buNone/>
            </a:pPr>
            <a:r>
              <a:rPr lang="cs-CZ" sz="2600" dirty="0" smtClean="0"/>
              <a:t>          </a:t>
            </a:r>
          </a:p>
          <a:p>
            <a:pPr marL="0" indent="0" algn="ctr">
              <a:buNone/>
            </a:pPr>
            <a:r>
              <a:rPr lang="cs-CZ" sz="2600" dirty="0" smtClean="0"/>
              <a:t>Celková alokace na operaci:	</a:t>
            </a:r>
            <a:r>
              <a:rPr lang="cs-CZ" sz="2600" dirty="0"/>
              <a:t> 3 892,7 mil. Kč</a:t>
            </a:r>
            <a:endParaRPr lang="cs-CZ" sz="2600" dirty="0" smtClean="0"/>
          </a:p>
          <a:p>
            <a:pPr marL="0" indent="0" algn="ctr">
              <a:buNone/>
            </a:pPr>
            <a:r>
              <a:rPr lang="cs-CZ" sz="2600" b="1" dirty="0" smtClean="0"/>
              <a:t>Alokace pro 3. kolo:		</a:t>
            </a:r>
            <a:r>
              <a:rPr lang="cs-CZ" sz="2600" b="1" dirty="0"/>
              <a:t> </a:t>
            </a:r>
            <a:r>
              <a:rPr lang="cs-CZ" sz="2600" b="1" dirty="0" smtClean="0"/>
              <a:t>  756,2 </a:t>
            </a:r>
            <a:r>
              <a:rPr lang="cs-CZ" sz="2600" b="1" dirty="0"/>
              <a:t>mil. Kč</a:t>
            </a:r>
          </a:p>
          <a:p>
            <a:pPr marL="0" indent="0" algn="just">
              <a:buNone/>
            </a:pPr>
            <a:endParaRPr lang="cs-CZ" sz="1600" dirty="0" smtClean="0"/>
          </a:p>
          <a:p>
            <a:pPr marL="0" indent="0" algn="just">
              <a:buNone/>
            </a:pPr>
            <a:endParaRPr lang="cs-CZ" sz="1600" dirty="0" smtClean="0"/>
          </a:p>
          <a:p>
            <a:pPr marL="0" indent="0" algn="just">
              <a:buNone/>
            </a:pPr>
            <a:r>
              <a:rPr lang="cs-CZ" sz="1600" dirty="0" smtClean="0"/>
              <a:t> </a:t>
            </a:r>
          </a:p>
          <a:p>
            <a:pPr marL="0" indent="0" algn="just">
              <a:buNone/>
            </a:pPr>
            <a:endParaRPr lang="cs-CZ" sz="1800" dirty="0" smtClean="0"/>
          </a:p>
          <a:p>
            <a:pPr marL="0" indent="0" algn="just">
              <a:buNone/>
            </a:pPr>
            <a:endParaRPr lang="cs-CZ" sz="1800" dirty="0"/>
          </a:p>
          <a:p>
            <a:pPr marL="0" indent="0" algn="just">
              <a:buNone/>
            </a:pPr>
            <a:endParaRPr lang="cs-CZ" sz="1400" dirty="0" smtClean="0"/>
          </a:p>
        </p:txBody>
      </p:sp>
    </p:spTree>
    <p:extLst>
      <p:ext uri="{BB962C8B-B14F-4D97-AF65-F5344CB8AC3E}">
        <p14:creationId xmlns:p14="http://schemas.microsoft.com/office/powerpoint/2010/main" val="1055684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332656"/>
            <a:ext cx="7920880" cy="936104"/>
          </a:xfrm>
        </p:spPr>
        <p:txBody>
          <a:bodyPr>
            <a:noAutofit/>
          </a:bodyPr>
          <a:lstStyle/>
          <a:p>
            <a:pPr algn="ctr"/>
            <a:r>
              <a:rPr lang="cs-CZ" sz="2000" dirty="0" smtClean="0"/>
              <a:t>Operace 4.2.1</a:t>
            </a:r>
            <a:r>
              <a:rPr lang="cs-CZ" sz="2000" dirty="0"/>
              <a:t/>
            </a:r>
            <a:br>
              <a:rPr lang="cs-CZ" sz="2000" dirty="0"/>
            </a:br>
            <a:r>
              <a:rPr lang="cs-CZ" sz="2000" dirty="0"/>
              <a:t>Definice žadatele/příjemce dotace</a:t>
            </a:r>
            <a:r>
              <a:rPr lang="cs-CZ" sz="2000" dirty="0" smtClean="0"/>
              <a:t/>
            </a:r>
            <a:br>
              <a:rPr lang="cs-CZ" sz="2000" dirty="0" smtClean="0"/>
            </a:br>
            <a:r>
              <a:rPr lang="cs-CZ" sz="2000" dirty="0" smtClean="0"/>
              <a:t> </a:t>
            </a:r>
            <a:endParaRPr lang="cs-CZ" sz="2000" dirty="0"/>
          </a:p>
        </p:txBody>
      </p:sp>
      <p:sp>
        <p:nvSpPr>
          <p:cNvPr id="3" name="Zástupný symbol pro obsah 2"/>
          <p:cNvSpPr>
            <a:spLocks noGrp="1"/>
          </p:cNvSpPr>
          <p:nvPr>
            <p:ph idx="1"/>
          </p:nvPr>
        </p:nvSpPr>
        <p:spPr>
          <a:xfrm>
            <a:off x="539552" y="1268760"/>
            <a:ext cx="7776864" cy="5256584"/>
          </a:xfrm>
        </p:spPr>
        <p:txBody>
          <a:bodyPr>
            <a:normAutofit fontScale="25000" lnSpcReduction="20000"/>
          </a:bodyPr>
          <a:lstStyle/>
          <a:p>
            <a:pPr marL="0" indent="0" algn="just">
              <a:buNone/>
            </a:pPr>
            <a:endParaRPr lang="cs-CZ" sz="7200" dirty="0"/>
          </a:p>
          <a:p>
            <a:pPr marL="0" indent="0">
              <a:buNone/>
            </a:pPr>
            <a:r>
              <a:rPr lang="cs-CZ" sz="7200" b="1" dirty="0" smtClean="0"/>
              <a:t>2 záměry</a:t>
            </a:r>
            <a:endParaRPr lang="cs-CZ" sz="7200" b="1" u="sng" dirty="0"/>
          </a:p>
          <a:p>
            <a:pPr marL="0" indent="0">
              <a:buNone/>
            </a:pPr>
            <a:r>
              <a:rPr lang="cs-CZ" sz="7200" b="1" i="1" dirty="0" smtClean="0"/>
              <a:t>a) </a:t>
            </a:r>
            <a:r>
              <a:rPr lang="cs-CZ" sz="7200" b="1" i="1" dirty="0"/>
              <a:t> </a:t>
            </a:r>
            <a:r>
              <a:rPr lang="cs-CZ" sz="7200" b="1" i="1" dirty="0" smtClean="0"/>
              <a:t>Zemědělské podniky</a:t>
            </a:r>
          </a:p>
          <a:p>
            <a:pPr marL="0" indent="0" algn="just">
              <a:buNone/>
            </a:pPr>
            <a:r>
              <a:rPr lang="cs-CZ" sz="6400" b="1" dirty="0" smtClean="0"/>
              <a:t>Zemědělský </a:t>
            </a:r>
            <a:r>
              <a:rPr lang="cs-CZ" sz="6400" b="1" dirty="0"/>
              <a:t>podnikatel</a:t>
            </a:r>
            <a:r>
              <a:rPr lang="cs-CZ" sz="6400" dirty="0"/>
              <a:t> dle zákona č. 252/1997 Sb., o zemědělství, ve znění pozdějších </a:t>
            </a:r>
            <a:r>
              <a:rPr lang="cs-CZ" sz="6400" dirty="0" smtClean="0"/>
              <a:t>předpisů </a:t>
            </a:r>
            <a:r>
              <a:rPr lang="cs-CZ" sz="6400" dirty="0"/>
              <a:t>(dle Evidence zemědělského podnikatele), který splňuje definici mikro, malého </a:t>
            </a:r>
            <a:r>
              <a:rPr lang="cs-CZ" sz="6400" dirty="0" smtClean="0"/>
              <a:t>nebo</a:t>
            </a:r>
            <a:r>
              <a:rPr lang="cs-CZ" sz="6400" dirty="0"/>
              <a:t> středního podniku a jehož podíl příjmů ze zemědělské prvovýroby na celkových </a:t>
            </a:r>
            <a:r>
              <a:rPr lang="cs-CZ" sz="6400" dirty="0" smtClean="0"/>
              <a:t>příjmech </a:t>
            </a:r>
            <a:r>
              <a:rPr lang="cs-CZ" sz="6400" dirty="0"/>
              <a:t>za poslední uzavřené účetní období činil 45 % a více. </a:t>
            </a:r>
            <a:endParaRPr lang="cs-CZ" sz="6400" dirty="0" smtClean="0"/>
          </a:p>
          <a:p>
            <a:pPr marL="0" indent="0" algn="just">
              <a:buNone/>
            </a:pPr>
            <a:endParaRPr lang="cs-CZ" sz="6400" b="1" i="1" dirty="0"/>
          </a:p>
          <a:p>
            <a:pPr>
              <a:buAutoNum type="alphaLcParenR" startAt="2"/>
            </a:pPr>
            <a:r>
              <a:rPr lang="cs-CZ" sz="7200" b="1" i="1" dirty="0" smtClean="0"/>
              <a:t>Zpracovatelské podniky</a:t>
            </a:r>
          </a:p>
          <a:p>
            <a:pPr marL="0" indent="0" algn="just">
              <a:buNone/>
            </a:pPr>
            <a:r>
              <a:rPr lang="cs-CZ" sz="6400" b="1" dirty="0"/>
              <a:t>Výrobce potravin</a:t>
            </a:r>
            <a:r>
              <a:rPr lang="cs-CZ" sz="6400" dirty="0"/>
              <a:t> nebo </a:t>
            </a:r>
            <a:r>
              <a:rPr lang="cs-CZ" sz="6400" b="1" dirty="0"/>
              <a:t>surovin určených pro lidskou spotřebu</a:t>
            </a:r>
            <a:r>
              <a:rPr lang="cs-CZ" sz="6400" dirty="0"/>
              <a:t>, který splňuje definici mikro, malého nebo středního podniku. Podpořit lze výrobce potravin nebo surovin určených pro lidskou spotřebu, které definuje zákon č. 110/1997 Sb., o potravinách a tabákových výrobcích, ve znění pozdějších předpisů,   </a:t>
            </a:r>
          </a:p>
          <a:p>
            <a:pPr marL="0" indent="0">
              <a:buNone/>
            </a:pPr>
            <a:r>
              <a:rPr lang="cs-CZ" sz="6400" dirty="0"/>
              <a:t>nebo  </a:t>
            </a:r>
          </a:p>
          <a:p>
            <a:pPr marL="0" indent="0" algn="just">
              <a:buNone/>
            </a:pPr>
            <a:r>
              <a:rPr lang="cs-CZ" sz="6400" b="1" dirty="0"/>
              <a:t>výrobce krmiv</a:t>
            </a:r>
            <a:r>
              <a:rPr lang="cs-CZ" sz="6400" dirty="0"/>
              <a:t>, který splňuje definici mikro, malého nebo středního podniku. Podpořit lze výrobce krmiv, které definuje zákon č. 91/1996 Sb., o krmivech, ve znění pozdějších předpisů, </a:t>
            </a:r>
          </a:p>
          <a:p>
            <a:pPr marL="0" indent="0">
              <a:buNone/>
            </a:pPr>
            <a:r>
              <a:rPr lang="cs-CZ" sz="6400" dirty="0" smtClean="0"/>
              <a:t>kteří </a:t>
            </a:r>
            <a:r>
              <a:rPr lang="cs-CZ" sz="6400" dirty="0"/>
              <a:t>mají Živnostenský list/výpis z obchodního rejstříku na činnost odpovídající předmětu </a:t>
            </a:r>
            <a:r>
              <a:rPr lang="cs-CZ" sz="6400" dirty="0" smtClean="0"/>
              <a:t>dotace </a:t>
            </a:r>
          </a:p>
          <a:p>
            <a:pPr marL="0" indent="0">
              <a:buNone/>
            </a:pPr>
            <a:r>
              <a:rPr lang="cs-CZ" sz="6400" dirty="0" smtClean="0"/>
              <a:t>a jejich </a:t>
            </a:r>
            <a:r>
              <a:rPr lang="cs-CZ" sz="6400" dirty="0"/>
              <a:t>podíl příjmů ze zemědělské prvovýroby </a:t>
            </a:r>
            <a:r>
              <a:rPr lang="cs-CZ" sz="6400" dirty="0" smtClean="0"/>
              <a:t>je menší než 45 </a:t>
            </a:r>
            <a:r>
              <a:rPr lang="cs-CZ" sz="6400" dirty="0"/>
              <a:t>% </a:t>
            </a:r>
          </a:p>
          <a:p>
            <a:pPr marL="0" indent="0">
              <a:buNone/>
            </a:pPr>
            <a:endParaRPr lang="cs-CZ" sz="5500" b="1" i="1" dirty="0"/>
          </a:p>
          <a:p>
            <a:pPr marL="0" indent="0" algn="just">
              <a:buNone/>
            </a:pPr>
            <a:endParaRPr lang="cs-CZ" sz="5500" dirty="0" smtClean="0"/>
          </a:p>
          <a:p>
            <a:pPr marL="0" indent="0" algn="just">
              <a:buNone/>
            </a:pPr>
            <a:endParaRPr lang="cs-CZ" sz="5500" dirty="0"/>
          </a:p>
          <a:p>
            <a:pPr marL="0" indent="0" algn="just">
              <a:buNone/>
            </a:pPr>
            <a:endParaRPr lang="cs-CZ" sz="5500" dirty="0" smtClean="0"/>
          </a:p>
          <a:p>
            <a:pPr marL="0" indent="0" algn="just">
              <a:buNone/>
            </a:pPr>
            <a:endParaRPr lang="cs-CZ" sz="1600" dirty="0"/>
          </a:p>
          <a:p>
            <a:pPr marL="0" indent="0" algn="just">
              <a:buNone/>
            </a:pPr>
            <a:endParaRPr lang="cs-CZ" sz="1600" dirty="0" smtClean="0"/>
          </a:p>
          <a:p>
            <a:pPr marL="0" indent="0" algn="just">
              <a:buNone/>
            </a:pPr>
            <a:endParaRPr lang="cs-CZ" sz="1600" dirty="0"/>
          </a:p>
          <a:p>
            <a:pPr marL="0" indent="0" algn="just">
              <a:buNone/>
            </a:pPr>
            <a:endParaRPr lang="cs-CZ" sz="1600" dirty="0" smtClean="0"/>
          </a:p>
          <a:p>
            <a:pPr marL="0" indent="0" algn="just">
              <a:buNone/>
            </a:pPr>
            <a:endParaRPr lang="cs-CZ" sz="1600" dirty="0" smtClean="0"/>
          </a:p>
          <a:p>
            <a:pPr marL="0" indent="0" algn="just">
              <a:buNone/>
            </a:pPr>
            <a:r>
              <a:rPr lang="cs-CZ" sz="1600" dirty="0" smtClean="0"/>
              <a:t> </a:t>
            </a:r>
          </a:p>
          <a:p>
            <a:pPr marL="0" indent="0" algn="just">
              <a:buNone/>
            </a:pPr>
            <a:endParaRPr lang="cs-CZ" sz="1800" dirty="0" smtClean="0"/>
          </a:p>
          <a:p>
            <a:pPr marL="0" indent="0" algn="just">
              <a:buNone/>
            </a:pPr>
            <a:endParaRPr lang="cs-CZ" sz="1800" dirty="0"/>
          </a:p>
          <a:p>
            <a:pPr marL="0" indent="0" algn="just">
              <a:buNone/>
            </a:pPr>
            <a:endParaRPr lang="cs-CZ" sz="1400" dirty="0" smtClean="0"/>
          </a:p>
          <a:p>
            <a:pPr marL="0" indent="0" algn="just">
              <a:buNone/>
            </a:pPr>
            <a:endParaRPr lang="cs-CZ" sz="1700" b="1" dirty="0" smtClean="0"/>
          </a:p>
        </p:txBody>
      </p:sp>
    </p:spTree>
    <p:extLst>
      <p:ext uri="{BB962C8B-B14F-4D97-AF65-F5344CB8AC3E}">
        <p14:creationId xmlns:p14="http://schemas.microsoft.com/office/powerpoint/2010/main" val="3473898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332656"/>
            <a:ext cx="7920880" cy="936104"/>
          </a:xfrm>
        </p:spPr>
        <p:txBody>
          <a:bodyPr>
            <a:normAutofit/>
          </a:bodyPr>
          <a:lstStyle/>
          <a:p>
            <a:pPr algn="ctr"/>
            <a:r>
              <a:rPr lang="cs-CZ" sz="2000" dirty="0"/>
              <a:t>Operace </a:t>
            </a:r>
            <a:r>
              <a:rPr lang="cs-CZ" sz="2000" dirty="0" smtClean="0"/>
              <a:t>4.2.1</a:t>
            </a:r>
            <a:r>
              <a:rPr lang="cs-CZ" sz="2000" dirty="0"/>
              <a:t/>
            </a:r>
            <a:br>
              <a:rPr lang="cs-CZ" sz="2000" dirty="0"/>
            </a:br>
            <a:r>
              <a:rPr lang="cs-CZ" sz="2000" dirty="0"/>
              <a:t>Druh a výše dotace</a:t>
            </a:r>
          </a:p>
        </p:txBody>
      </p:sp>
      <p:sp>
        <p:nvSpPr>
          <p:cNvPr id="3" name="Zástupný symbol pro obsah 2"/>
          <p:cNvSpPr>
            <a:spLocks noGrp="1"/>
          </p:cNvSpPr>
          <p:nvPr>
            <p:ph idx="1"/>
          </p:nvPr>
        </p:nvSpPr>
        <p:spPr>
          <a:xfrm>
            <a:off x="611560" y="1601416"/>
            <a:ext cx="7776864" cy="4635896"/>
          </a:xfrm>
        </p:spPr>
        <p:txBody>
          <a:bodyPr>
            <a:normAutofit fontScale="32500" lnSpcReduction="20000"/>
          </a:bodyPr>
          <a:lstStyle/>
          <a:p>
            <a:pPr marL="0" indent="0">
              <a:buNone/>
            </a:pPr>
            <a:r>
              <a:rPr lang="cs-CZ" sz="6200" dirty="0"/>
              <a:t> </a:t>
            </a:r>
          </a:p>
          <a:p>
            <a:pPr marL="0" indent="0">
              <a:buNone/>
            </a:pPr>
            <a:r>
              <a:rPr lang="cs-CZ" sz="6200" dirty="0"/>
              <a:t>Druh dotace: přímá nenávratná dotace </a:t>
            </a:r>
          </a:p>
          <a:p>
            <a:pPr marL="0" indent="0">
              <a:buNone/>
            </a:pPr>
            <a:endParaRPr lang="cs-CZ" sz="6200" dirty="0"/>
          </a:p>
          <a:p>
            <a:pPr marL="0" indent="0">
              <a:buNone/>
            </a:pPr>
            <a:r>
              <a:rPr lang="cs-CZ" sz="6200" dirty="0"/>
              <a:t>Výše dotace činí 40 % výdajů, ze kterých je stanovena dotace.</a:t>
            </a:r>
          </a:p>
          <a:p>
            <a:pPr marL="0" indent="0">
              <a:buNone/>
            </a:pPr>
            <a:r>
              <a:rPr lang="cs-CZ" sz="6200" dirty="0"/>
              <a:t> </a:t>
            </a:r>
          </a:p>
          <a:p>
            <a:pPr marL="0" indent="0">
              <a:buNone/>
            </a:pPr>
            <a:r>
              <a:rPr lang="cs-CZ" sz="6200" dirty="0"/>
              <a:t>Částka výdajů, ze kterých je stanovena dotace, </a:t>
            </a:r>
            <a:r>
              <a:rPr lang="cs-CZ" sz="6200" b="1" dirty="0"/>
              <a:t>na jeden projekt</a:t>
            </a:r>
            <a:r>
              <a:rPr lang="cs-CZ" sz="6200" dirty="0"/>
              <a:t> činí od </a:t>
            </a:r>
            <a:r>
              <a:rPr lang="cs-CZ" sz="6200" b="1" dirty="0"/>
              <a:t>100 000,- Kč do 30 000 000,- </a:t>
            </a:r>
            <a:r>
              <a:rPr lang="cs-CZ" sz="6200" b="1" dirty="0" smtClean="0"/>
              <a:t>Kč </a:t>
            </a:r>
            <a:r>
              <a:rPr lang="cs-CZ" sz="6200" dirty="0" smtClean="0"/>
              <a:t>včetně.</a:t>
            </a:r>
          </a:p>
          <a:p>
            <a:pPr marL="0" indent="0">
              <a:buNone/>
            </a:pPr>
            <a:endParaRPr lang="cs-CZ" sz="6200" dirty="0"/>
          </a:p>
          <a:p>
            <a:pPr marL="0" indent="0">
              <a:buNone/>
            </a:pPr>
            <a:r>
              <a:rPr lang="cs-CZ" sz="6200" dirty="0"/>
              <a:t>Maximální výše dotace </a:t>
            </a:r>
            <a:r>
              <a:rPr lang="cs-CZ" sz="6200" b="1" dirty="0"/>
              <a:t>na jednoho příjemce</a:t>
            </a:r>
            <a:r>
              <a:rPr lang="cs-CZ" sz="6200" dirty="0"/>
              <a:t> dotace v rámci operace 4.2.1 činí </a:t>
            </a:r>
            <a:r>
              <a:rPr lang="cs-CZ" sz="6200" b="1" dirty="0"/>
              <a:t>150 000 000,- Kč </a:t>
            </a:r>
            <a:r>
              <a:rPr lang="cs-CZ" sz="6200" dirty="0"/>
              <a:t>za období </a:t>
            </a:r>
            <a:r>
              <a:rPr lang="cs-CZ" sz="6200" dirty="0" smtClean="0"/>
              <a:t>2014 - 2020.</a:t>
            </a:r>
            <a:endParaRPr lang="cs-CZ" sz="1600" dirty="0" smtClean="0"/>
          </a:p>
          <a:p>
            <a:pPr marL="0" indent="0" algn="just">
              <a:buNone/>
            </a:pPr>
            <a:endParaRPr lang="cs-CZ" sz="1600" dirty="0"/>
          </a:p>
          <a:p>
            <a:pPr marL="0" indent="0" algn="just">
              <a:buNone/>
            </a:pPr>
            <a:endParaRPr lang="cs-CZ" sz="1600" dirty="0" smtClean="0"/>
          </a:p>
          <a:p>
            <a:pPr marL="0" indent="0" algn="just">
              <a:buNone/>
            </a:pPr>
            <a:endParaRPr lang="cs-CZ" sz="1600" dirty="0"/>
          </a:p>
          <a:p>
            <a:pPr marL="0" indent="0" algn="just">
              <a:buNone/>
            </a:pPr>
            <a:endParaRPr lang="cs-CZ" sz="1600" dirty="0" smtClean="0"/>
          </a:p>
          <a:p>
            <a:pPr marL="0" indent="0" algn="just">
              <a:buNone/>
            </a:pPr>
            <a:endParaRPr lang="cs-CZ" sz="1600" dirty="0" smtClean="0"/>
          </a:p>
          <a:p>
            <a:pPr marL="0" indent="0" algn="just">
              <a:buNone/>
            </a:pPr>
            <a:r>
              <a:rPr lang="cs-CZ" sz="1600" dirty="0" smtClean="0"/>
              <a:t> </a:t>
            </a:r>
          </a:p>
          <a:p>
            <a:pPr marL="0" indent="0" algn="just">
              <a:buNone/>
            </a:pPr>
            <a:endParaRPr lang="cs-CZ" sz="1800" dirty="0" smtClean="0"/>
          </a:p>
          <a:p>
            <a:pPr marL="0" indent="0" algn="just">
              <a:buNone/>
            </a:pPr>
            <a:endParaRPr lang="cs-CZ" sz="1800" dirty="0"/>
          </a:p>
          <a:p>
            <a:pPr marL="0" indent="0" algn="just">
              <a:buNone/>
            </a:pPr>
            <a:endParaRPr lang="cs-CZ" sz="1400" dirty="0" smtClean="0"/>
          </a:p>
          <a:p>
            <a:pPr marL="0" indent="0" algn="just">
              <a:buNone/>
            </a:pPr>
            <a:endParaRPr lang="cs-CZ" sz="1400" dirty="0" smtClean="0"/>
          </a:p>
        </p:txBody>
      </p:sp>
    </p:spTree>
    <p:extLst>
      <p:ext uri="{BB962C8B-B14F-4D97-AF65-F5344CB8AC3E}">
        <p14:creationId xmlns:p14="http://schemas.microsoft.com/office/powerpoint/2010/main" val="40781953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1012974"/>
          </a:xfrm>
        </p:spPr>
        <p:txBody>
          <a:bodyPr>
            <a:normAutofit/>
          </a:bodyPr>
          <a:lstStyle/>
          <a:p>
            <a:pPr algn="ctr"/>
            <a:r>
              <a:rPr lang="cs-CZ" sz="2000" dirty="0"/>
              <a:t>Operace </a:t>
            </a:r>
            <a:r>
              <a:rPr lang="cs-CZ" sz="2000" dirty="0" smtClean="0"/>
              <a:t>4.2.1</a:t>
            </a:r>
            <a:r>
              <a:rPr lang="cs-CZ" sz="2000" dirty="0"/>
              <a:t/>
            </a:r>
            <a:br>
              <a:rPr lang="cs-CZ" sz="2000" dirty="0"/>
            </a:br>
            <a:r>
              <a:rPr lang="cs-CZ" sz="2000" dirty="0"/>
              <a:t>Způsobilé výdaje</a:t>
            </a:r>
          </a:p>
        </p:txBody>
      </p:sp>
      <p:sp>
        <p:nvSpPr>
          <p:cNvPr id="5" name="Zástupný symbol pro obsah 4"/>
          <p:cNvSpPr>
            <a:spLocks noGrp="1"/>
          </p:cNvSpPr>
          <p:nvPr>
            <p:ph idx="1"/>
          </p:nvPr>
        </p:nvSpPr>
        <p:spPr>
          <a:xfrm>
            <a:off x="683568" y="1412776"/>
            <a:ext cx="7560840" cy="4392488"/>
          </a:xfrm>
        </p:spPr>
        <p:txBody>
          <a:bodyPr>
            <a:normAutofit fontScale="92500" lnSpcReduction="10000"/>
          </a:bodyPr>
          <a:lstStyle/>
          <a:p>
            <a:pPr marL="0" indent="0" algn="just">
              <a:buNone/>
            </a:pPr>
            <a:endParaRPr lang="cs-CZ" sz="1800" dirty="0" smtClean="0"/>
          </a:p>
          <a:p>
            <a:pPr lvl="0"/>
            <a:r>
              <a:rPr lang="cs-CZ" sz="1900" dirty="0"/>
              <a:t>pořízení strojů, nástrojů a zařízení pro zpracování zemědělských produktů, finální úpravu, balení, značení výrobků (včetně technologií souvisejících s dohledatelností produktů) </a:t>
            </a:r>
          </a:p>
          <a:p>
            <a:pPr lvl="0"/>
            <a:r>
              <a:rPr lang="cs-CZ" sz="1900" dirty="0"/>
              <a:t>výstavba, modernizace a rekonstrukce budov (včetně manipulačních ploch a bouracích prací nezbytně nutných pro realizaci projektu</a:t>
            </a:r>
            <a:r>
              <a:rPr lang="cs-CZ" sz="1900" dirty="0" smtClean="0"/>
              <a:t>) </a:t>
            </a:r>
          </a:p>
          <a:p>
            <a:pPr lvl="0"/>
            <a:r>
              <a:rPr lang="cs-CZ" sz="1900" dirty="0" smtClean="0"/>
              <a:t>investice </a:t>
            </a:r>
            <a:r>
              <a:rPr lang="cs-CZ" sz="1900" dirty="0"/>
              <a:t>související se skladováním zpracovávané suroviny, výrobků a druhotných surovin vznikajících při zpracování s výjimkou odpadních vod</a:t>
            </a:r>
          </a:p>
          <a:p>
            <a:pPr lvl="0"/>
            <a:r>
              <a:rPr lang="cs-CZ" sz="1900" dirty="0"/>
              <a:t>investice vedoucí ke zvyšování a monitorování kvality produktů </a:t>
            </a:r>
            <a:endParaRPr lang="cs-CZ" sz="1900" dirty="0" smtClean="0"/>
          </a:p>
          <a:p>
            <a:pPr lvl="0"/>
            <a:r>
              <a:rPr lang="cs-CZ" sz="1900" dirty="0" smtClean="0"/>
              <a:t>investice </a:t>
            </a:r>
            <a:r>
              <a:rPr lang="cs-CZ" sz="1900" dirty="0"/>
              <a:t>související s uváděním vlastních produktů na trh </a:t>
            </a:r>
          </a:p>
          <a:p>
            <a:pPr marL="0" indent="0">
              <a:buNone/>
            </a:pPr>
            <a:r>
              <a:rPr lang="cs-CZ" sz="1900" dirty="0"/>
              <a:t> </a:t>
            </a:r>
            <a:r>
              <a:rPr lang="cs-CZ" sz="1900" dirty="0" smtClean="0"/>
              <a:t>     (</a:t>
            </a:r>
            <a:r>
              <a:rPr lang="cs-CZ" sz="1900" dirty="0"/>
              <a:t>výstavba a rekonstrukce </a:t>
            </a:r>
            <a:r>
              <a:rPr lang="cs-CZ" sz="1900" dirty="0" smtClean="0"/>
              <a:t>prodejen</a:t>
            </a:r>
            <a:r>
              <a:rPr lang="cs-CZ" sz="1900" dirty="0"/>
              <a:t>, pojízdné prodejny, stánky, </a:t>
            </a:r>
            <a:r>
              <a:rPr lang="cs-CZ" sz="1900" dirty="0" smtClean="0"/>
              <a:t>   	prodej </a:t>
            </a:r>
            <a:r>
              <a:rPr lang="cs-CZ" sz="1900" dirty="0"/>
              <a:t>ze dvora, </a:t>
            </a:r>
            <a:r>
              <a:rPr lang="cs-CZ" sz="1900" dirty="0" smtClean="0"/>
              <a:t>vybavení </a:t>
            </a:r>
            <a:r>
              <a:rPr lang="cs-CZ" sz="1900" dirty="0"/>
              <a:t>prodejen, reklamní tabule apod.)</a:t>
            </a:r>
          </a:p>
          <a:p>
            <a:pPr lvl="0"/>
            <a:r>
              <a:rPr lang="cs-CZ" sz="1900" dirty="0"/>
              <a:t>investice do zařízení na čištění odpadních vod ve zpracovatelském provozu</a:t>
            </a:r>
          </a:p>
          <a:p>
            <a:pPr marL="0" indent="0" algn="just">
              <a:buNone/>
            </a:pPr>
            <a:endParaRPr lang="cs-CZ" sz="1200" dirty="0"/>
          </a:p>
          <a:p>
            <a:pPr marL="0" indent="0" algn="just">
              <a:buNone/>
            </a:pPr>
            <a:endParaRPr lang="cs-CZ" sz="1200" dirty="0" smtClean="0"/>
          </a:p>
          <a:p>
            <a:pPr marL="0" indent="0" algn="just">
              <a:buNone/>
            </a:pPr>
            <a:endParaRPr lang="cs-CZ" sz="1200" dirty="0"/>
          </a:p>
          <a:p>
            <a:pPr marL="0" indent="0" algn="just">
              <a:buNone/>
            </a:pPr>
            <a:endParaRPr lang="cs-CZ" sz="1200" dirty="0" smtClean="0"/>
          </a:p>
          <a:p>
            <a:pPr marL="0" indent="0" algn="just">
              <a:buNone/>
            </a:pPr>
            <a:endParaRPr lang="cs-CZ" sz="1200" dirty="0"/>
          </a:p>
          <a:p>
            <a:pPr marL="0" indent="0" algn="just">
              <a:buNone/>
            </a:pPr>
            <a:endParaRPr lang="cs-CZ" sz="1200" dirty="0" smtClean="0"/>
          </a:p>
          <a:p>
            <a:pPr marL="0" indent="0" algn="just">
              <a:buNone/>
            </a:pPr>
            <a:endParaRPr lang="cs-CZ" sz="1200" dirty="0"/>
          </a:p>
          <a:p>
            <a:pPr marL="0" indent="0" algn="just">
              <a:buNone/>
            </a:pPr>
            <a:endParaRPr lang="cs-CZ" sz="1200" dirty="0" smtClean="0"/>
          </a:p>
          <a:p>
            <a:pPr marL="0" indent="0" algn="just">
              <a:buNone/>
            </a:pPr>
            <a:endParaRPr lang="cs-CZ" sz="1200" dirty="0"/>
          </a:p>
          <a:p>
            <a:pPr marL="0" indent="0" algn="just">
              <a:buNone/>
            </a:pPr>
            <a:endParaRPr lang="cs-CZ" sz="1200" dirty="0" smtClean="0"/>
          </a:p>
          <a:p>
            <a:pPr marL="0" indent="0" algn="just">
              <a:buNone/>
            </a:pPr>
            <a:endParaRPr lang="cs-CZ" sz="1200" dirty="0"/>
          </a:p>
          <a:p>
            <a:pPr marL="0" indent="0" algn="just">
              <a:buNone/>
            </a:pPr>
            <a:endParaRPr lang="cs-CZ" sz="1200" dirty="0" smtClean="0"/>
          </a:p>
          <a:p>
            <a:pPr marL="0" indent="0" algn="just">
              <a:buNone/>
            </a:pPr>
            <a:endParaRPr lang="cs-CZ" sz="1200" dirty="0"/>
          </a:p>
          <a:p>
            <a:pPr marL="0" indent="0" algn="just">
              <a:buNone/>
            </a:pPr>
            <a:endParaRPr lang="cs-CZ" sz="1200" dirty="0" smtClean="0"/>
          </a:p>
          <a:p>
            <a:pPr marL="0" indent="0" algn="just">
              <a:buNone/>
            </a:pPr>
            <a:endParaRPr lang="cs-CZ" sz="1200" dirty="0" smtClean="0"/>
          </a:p>
          <a:p>
            <a:pPr marL="0" indent="0">
              <a:buNone/>
            </a:pPr>
            <a:endParaRPr lang="cs-CZ" dirty="0"/>
          </a:p>
        </p:txBody>
      </p:sp>
    </p:spTree>
    <p:extLst>
      <p:ext uri="{BB962C8B-B14F-4D97-AF65-F5344CB8AC3E}">
        <p14:creationId xmlns:p14="http://schemas.microsoft.com/office/powerpoint/2010/main" val="5633555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1012974"/>
          </a:xfrm>
        </p:spPr>
        <p:txBody>
          <a:bodyPr>
            <a:normAutofit/>
          </a:bodyPr>
          <a:lstStyle/>
          <a:p>
            <a:pPr algn="ctr"/>
            <a:r>
              <a:rPr lang="cs-CZ" sz="2000" dirty="0"/>
              <a:t>Operace </a:t>
            </a:r>
            <a:r>
              <a:rPr lang="cs-CZ" sz="2000" dirty="0" smtClean="0"/>
              <a:t>4.2.1</a:t>
            </a:r>
            <a:r>
              <a:rPr lang="cs-CZ" sz="2000" dirty="0"/>
              <a:t/>
            </a:r>
            <a:br>
              <a:rPr lang="cs-CZ" sz="2000" dirty="0"/>
            </a:br>
            <a:r>
              <a:rPr lang="cs-CZ" sz="2000" dirty="0"/>
              <a:t>Kritéria přijatelnosti (1)</a:t>
            </a:r>
          </a:p>
        </p:txBody>
      </p:sp>
      <p:sp>
        <p:nvSpPr>
          <p:cNvPr id="5" name="Zástupný symbol pro obsah 4"/>
          <p:cNvSpPr>
            <a:spLocks noGrp="1"/>
          </p:cNvSpPr>
          <p:nvPr>
            <p:ph idx="1"/>
          </p:nvPr>
        </p:nvSpPr>
        <p:spPr>
          <a:xfrm>
            <a:off x="683568" y="1412776"/>
            <a:ext cx="7560840" cy="4694820"/>
          </a:xfrm>
        </p:spPr>
        <p:txBody>
          <a:bodyPr>
            <a:normAutofit/>
          </a:bodyPr>
          <a:lstStyle/>
          <a:p>
            <a:pPr marL="0" indent="0" algn="just">
              <a:buNone/>
            </a:pPr>
            <a:endParaRPr lang="cs-CZ" sz="1800" dirty="0" smtClean="0"/>
          </a:p>
          <a:p>
            <a:pPr lvl="0" algn="just"/>
            <a:r>
              <a:rPr lang="cs-CZ" sz="2000" dirty="0" smtClean="0"/>
              <a:t>Projekt </a:t>
            </a:r>
            <a:r>
              <a:rPr lang="cs-CZ" sz="2000" dirty="0"/>
              <a:t>lze realizovat na území ČR kromě hlavního města </a:t>
            </a:r>
            <a:r>
              <a:rPr lang="cs-CZ" sz="2000" dirty="0" smtClean="0"/>
              <a:t>Prahy.</a:t>
            </a:r>
            <a:endParaRPr lang="cs-CZ" sz="2000" dirty="0"/>
          </a:p>
          <a:p>
            <a:pPr lvl="0" algn="just"/>
            <a:r>
              <a:rPr lang="cs-CZ" sz="2000" dirty="0"/>
              <a:t>Projekt musí splňovat účel a rozsah </a:t>
            </a:r>
            <a:r>
              <a:rPr lang="cs-CZ" sz="2000" dirty="0" smtClean="0"/>
              <a:t>operace/záměru.</a:t>
            </a:r>
            <a:endParaRPr lang="cs-CZ" sz="2000" dirty="0"/>
          </a:p>
          <a:p>
            <a:pPr lvl="0" algn="just"/>
            <a:r>
              <a:rPr lang="cs-CZ" sz="2000" dirty="0"/>
              <a:t>Žadatel splnil podmínku finančního zdraví u projektů, jejichž způsobilé výdaje, ze kterých je stanovena dotace, přesahují 1 000 000,- </a:t>
            </a:r>
            <a:r>
              <a:rPr lang="cs-CZ" sz="2000" dirty="0" smtClean="0"/>
              <a:t>Kč.</a:t>
            </a:r>
            <a:endParaRPr lang="cs-CZ" sz="2000" dirty="0"/>
          </a:p>
          <a:p>
            <a:pPr lvl="0" algn="just"/>
            <a:r>
              <a:rPr lang="cs-CZ" sz="2000" dirty="0"/>
              <a:t>Žadatel musí splňovat definici příjemce dotace stanovenou pro příslušný záměr; V případě, že žadatel/příjemce dotace je </a:t>
            </a:r>
            <a:r>
              <a:rPr lang="cs-CZ" sz="2000" dirty="0" smtClean="0"/>
              <a:t>zemědělským </a:t>
            </a:r>
            <a:r>
              <a:rPr lang="cs-CZ" sz="2000" dirty="0"/>
              <a:t>podnikatelem evidovaným v EZP, je vždy povinen vyplnit přílohu Formulář prokázání podílu příjmů/výnosů ze zemědělské </a:t>
            </a:r>
            <a:r>
              <a:rPr lang="cs-CZ" sz="2000" dirty="0" smtClean="0"/>
              <a:t>prvovýroby.</a:t>
            </a:r>
            <a:endParaRPr lang="cs-CZ" sz="2000" dirty="0"/>
          </a:p>
          <a:p>
            <a:pPr marL="0" indent="0" algn="just">
              <a:buNone/>
            </a:pPr>
            <a:endParaRPr lang="cs-CZ" sz="1800" dirty="0"/>
          </a:p>
          <a:p>
            <a:pPr marL="0" indent="0" algn="just">
              <a:buNone/>
            </a:pPr>
            <a:endParaRPr lang="cs-CZ" sz="1800" dirty="0" smtClean="0"/>
          </a:p>
          <a:p>
            <a:pPr marL="0" indent="0" algn="just">
              <a:buNone/>
            </a:pPr>
            <a:endParaRPr lang="cs-CZ" sz="1800" dirty="0"/>
          </a:p>
          <a:p>
            <a:pPr marL="0" indent="0" algn="just">
              <a:buNone/>
            </a:pPr>
            <a:endParaRPr lang="cs-CZ" sz="1800" dirty="0" smtClean="0"/>
          </a:p>
          <a:p>
            <a:pPr marL="0" indent="0" algn="just">
              <a:buNone/>
            </a:pPr>
            <a:endParaRPr lang="cs-CZ" sz="1200" dirty="0"/>
          </a:p>
          <a:p>
            <a:pPr marL="0" indent="0" algn="just">
              <a:buNone/>
            </a:pPr>
            <a:endParaRPr lang="cs-CZ" sz="1200" dirty="0" smtClean="0"/>
          </a:p>
          <a:p>
            <a:pPr marL="0" indent="0" algn="just">
              <a:buNone/>
            </a:pPr>
            <a:endParaRPr lang="cs-CZ" sz="1200" dirty="0"/>
          </a:p>
          <a:p>
            <a:pPr marL="0" indent="0" algn="just">
              <a:buNone/>
            </a:pPr>
            <a:endParaRPr lang="cs-CZ" sz="1200" dirty="0" smtClean="0"/>
          </a:p>
          <a:p>
            <a:pPr marL="0" indent="0" algn="just">
              <a:buNone/>
            </a:pPr>
            <a:endParaRPr lang="cs-CZ" sz="1200" dirty="0"/>
          </a:p>
          <a:p>
            <a:pPr marL="0" indent="0" algn="just">
              <a:buNone/>
            </a:pPr>
            <a:endParaRPr lang="cs-CZ" sz="1200" dirty="0" smtClean="0"/>
          </a:p>
          <a:p>
            <a:pPr marL="0" indent="0" algn="just">
              <a:buNone/>
            </a:pPr>
            <a:endParaRPr lang="cs-CZ" sz="1200" dirty="0"/>
          </a:p>
          <a:p>
            <a:pPr marL="0" indent="0" algn="just">
              <a:buNone/>
            </a:pPr>
            <a:endParaRPr lang="cs-CZ" sz="1200" dirty="0" smtClean="0"/>
          </a:p>
          <a:p>
            <a:pPr marL="0" indent="0" algn="just">
              <a:buNone/>
            </a:pPr>
            <a:endParaRPr lang="cs-CZ" sz="1200" dirty="0" smtClean="0"/>
          </a:p>
          <a:p>
            <a:pPr marL="0" indent="0">
              <a:buNone/>
            </a:pPr>
            <a:endParaRPr lang="cs-CZ" dirty="0"/>
          </a:p>
        </p:txBody>
      </p:sp>
    </p:spTree>
    <p:extLst>
      <p:ext uri="{BB962C8B-B14F-4D97-AF65-F5344CB8AC3E}">
        <p14:creationId xmlns:p14="http://schemas.microsoft.com/office/powerpoint/2010/main" val="5586830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1012974"/>
          </a:xfrm>
        </p:spPr>
        <p:txBody>
          <a:bodyPr>
            <a:normAutofit/>
          </a:bodyPr>
          <a:lstStyle/>
          <a:p>
            <a:pPr algn="ctr"/>
            <a:r>
              <a:rPr lang="cs-CZ" sz="2000" dirty="0"/>
              <a:t>Operace 4.2.1</a:t>
            </a:r>
            <a:br>
              <a:rPr lang="cs-CZ" sz="2000" dirty="0"/>
            </a:br>
            <a:r>
              <a:rPr lang="cs-CZ" sz="2000" dirty="0"/>
              <a:t>Kritéria přijatelnosti </a:t>
            </a:r>
            <a:r>
              <a:rPr lang="cs-CZ" sz="2000" dirty="0" smtClean="0"/>
              <a:t>(2)</a:t>
            </a:r>
            <a:endParaRPr lang="cs-CZ" sz="1800" dirty="0"/>
          </a:p>
        </p:txBody>
      </p:sp>
      <p:sp>
        <p:nvSpPr>
          <p:cNvPr id="5" name="Zástupný symbol pro obsah 4"/>
          <p:cNvSpPr>
            <a:spLocks noGrp="1"/>
          </p:cNvSpPr>
          <p:nvPr>
            <p:ph idx="1"/>
          </p:nvPr>
        </p:nvSpPr>
        <p:spPr>
          <a:xfrm>
            <a:off x="683568" y="1412776"/>
            <a:ext cx="7632848" cy="4680520"/>
          </a:xfrm>
        </p:spPr>
        <p:txBody>
          <a:bodyPr>
            <a:noAutofit/>
          </a:bodyPr>
          <a:lstStyle/>
          <a:p>
            <a:pPr lvl="0" algn="just"/>
            <a:r>
              <a:rPr lang="en-US" sz="2000" dirty="0"/>
              <a:t>Podpora je podmíněna kladným zhodnocením projektu s vyhodnocením aspektů účelnosti, potřebnosti, efektivnosti, hospodárnosti a </a:t>
            </a:r>
            <a:r>
              <a:rPr lang="en-US" sz="2000" dirty="0" err="1" smtClean="0"/>
              <a:t>proveditelnosti</a:t>
            </a:r>
            <a:r>
              <a:rPr lang="cs-CZ" sz="2000" dirty="0" smtClean="0"/>
              <a:t>. </a:t>
            </a:r>
          </a:p>
          <a:p>
            <a:pPr lvl="0" algn="just"/>
            <a:r>
              <a:rPr lang="cs-CZ" sz="2000" dirty="0" smtClean="0"/>
              <a:t>U </a:t>
            </a:r>
            <a:r>
              <a:rPr lang="cs-CZ" sz="2000" dirty="0"/>
              <a:t>projektu vyžadujícího posouzení vlivu záměru na životní prostředí dle přílohy č. 1 zákona č. 100/2001 Sb., o posuzování vlivů na životní prostředí a o změně některých souvisejících zákonů (zákon o posuzování vlivů na životní prostředí), ve znění pozdějších předpisů,  je  podmínkou přijatelnosti doložení sdělení k podlimitnímu záměru se závěrem, že předložený záměr nepodléhá zjišťovacímu řízení, závěru zjišťovacího řízení s výrokem, že záměr nepodléhá dalšímu posuzování nebo</a:t>
            </a:r>
            <a:r>
              <a:rPr lang="cs-CZ" sz="2000" i="1" dirty="0"/>
              <a:t> </a:t>
            </a:r>
            <a:r>
              <a:rPr lang="cs-CZ" sz="2000" dirty="0"/>
              <a:t>souhlasného stanoviska příslušného úřadu k posouzení vlivů provedení záměru na životní </a:t>
            </a:r>
            <a:r>
              <a:rPr lang="cs-CZ" sz="2000" dirty="0" smtClean="0"/>
              <a:t>prostředí. </a:t>
            </a:r>
            <a:r>
              <a:rPr lang="cs-CZ" sz="2000" dirty="0"/>
              <a:t>V případě, že pro realizaci projektu není vyžadováno posouzení vlivu záměru na životní prostředí dle výše uvedeného zákona, pak je povinnou přílohou čestné prohlášení žadatele </a:t>
            </a:r>
            <a:endParaRPr lang="cs-CZ" sz="2000" dirty="0" smtClean="0"/>
          </a:p>
          <a:p>
            <a:pPr marL="0" indent="0" algn="just">
              <a:buNone/>
            </a:pPr>
            <a:endParaRPr lang="cs-CZ" sz="2000" dirty="0"/>
          </a:p>
          <a:p>
            <a:pPr marL="0" indent="0" algn="just">
              <a:buNone/>
            </a:pPr>
            <a:endParaRPr lang="cs-CZ" sz="2000" dirty="0" smtClean="0"/>
          </a:p>
          <a:p>
            <a:pPr marL="0" indent="0" algn="just">
              <a:buNone/>
            </a:pPr>
            <a:endParaRPr lang="cs-CZ" sz="2000" dirty="0"/>
          </a:p>
          <a:p>
            <a:pPr marL="0" indent="0" algn="just">
              <a:buNone/>
            </a:pPr>
            <a:endParaRPr lang="cs-CZ" sz="2000" dirty="0" smtClean="0"/>
          </a:p>
          <a:p>
            <a:pPr marL="0" indent="0" algn="just">
              <a:buNone/>
            </a:pPr>
            <a:endParaRPr lang="cs-CZ" sz="2000" dirty="0"/>
          </a:p>
          <a:p>
            <a:pPr marL="0" indent="0" algn="just">
              <a:buNone/>
            </a:pPr>
            <a:endParaRPr lang="cs-CZ" sz="2000" dirty="0" smtClean="0"/>
          </a:p>
          <a:p>
            <a:pPr marL="0" indent="0" algn="just">
              <a:buNone/>
            </a:pPr>
            <a:endParaRPr lang="cs-CZ" sz="2000" dirty="0"/>
          </a:p>
          <a:p>
            <a:pPr marL="0" indent="0" algn="just">
              <a:buNone/>
            </a:pPr>
            <a:endParaRPr lang="cs-CZ" sz="2000" dirty="0" smtClean="0"/>
          </a:p>
          <a:p>
            <a:pPr marL="0" indent="0" algn="just">
              <a:buNone/>
            </a:pPr>
            <a:endParaRPr lang="cs-CZ" sz="2000" dirty="0"/>
          </a:p>
          <a:p>
            <a:pPr marL="0" indent="0" algn="just">
              <a:buNone/>
            </a:pPr>
            <a:endParaRPr lang="cs-CZ" sz="2000" dirty="0" smtClean="0"/>
          </a:p>
          <a:p>
            <a:pPr marL="0" indent="0" algn="just">
              <a:buNone/>
            </a:pPr>
            <a:endParaRPr lang="cs-CZ" sz="2000" dirty="0" smtClean="0"/>
          </a:p>
          <a:p>
            <a:pPr marL="0" indent="0">
              <a:buNone/>
            </a:pPr>
            <a:endParaRPr lang="cs-CZ" sz="2000" dirty="0"/>
          </a:p>
        </p:txBody>
      </p:sp>
    </p:spTree>
    <p:extLst>
      <p:ext uri="{BB962C8B-B14F-4D97-AF65-F5344CB8AC3E}">
        <p14:creationId xmlns:p14="http://schemas.microsoft.com/office/powerpoint/2010/main" val="8412159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1012974"/>
          </a:xfrm>
        </p:spPr>
        <p:txBody>
          <a:bodyPr>
            <a:normAutofit/>
          </a:bodyPr>
          <a:lstStyle/>
          <a:p>
            <a:pPr algn="ctr"/>
            <a:r>
              <a:rPr lang="cs-CZ" sz="2000" dirty="0"/>
              <a:t>Operace 4.2.1</a:t>
            </a:r>
            <a:br>
              <a:rPr lang="cs-CZ" sz="2000" dirty="0"/>
            </a:br>
            <a:r>
              <a:rPr lang="cs-CZ" sz="2000" dirty="0"/>
              <a:t>Kritéria přijatelnosti </a:t>
            </a:r>
            <a:r>
              <a:rPr lang="cs-CZ" sz="2000" dirty="0" smtClean="0"/>
              <a:t>(3)</a:t>
            </a:r>
            <a:endParaRPr lang="cs-CZ" sz="1800" dirty="0"/>
          </a:p>
        </p:txBody>
      </p:sp>
      <p:sp>
        <p:nvSpPr>
          <p:cNvPr id="5" name="Zástupný symbol pro obsah 4"/>
          <p:cNvSpPr>
            <a:spLocks noGrp="1"/>
          </p:cNvSpPr>
          <p:nvPr>
            <p:ph idx="1"/>
          </p:nvPr>
        </p:nvSpPr>
        <p:spPr>
          <a:xfrm>
            <a:off x="611560" y="1412776"/>
            <a:ext cx="7632848" cy="4392488"/>
          </a:xfrm>
        </p:spPr>
        <p:txBody>
          <a:bodyPr>
            <a:normAutofit/>
          </a:bodyPr>
          <a:lstStyle/>
          <a:p>
            <a:pPr algn="just"/>
            <a:r>
              <a:rPr lang="cs-CZ" sz="2000" dirty="0"/>
              <a:t>Projekt se musí týkat výroby potravin (surovin určených pro lidskou spotřebu) nebo krmiv; výrobní proces se pak musí týkat zpracování a uvádění na trh surovin/výrobků uvedených </a:t>
            </a:r>
            <a:r>
              <a:rPr lang="cs-CZ" sz="2000" dirty="0" smtClean="0"/>
              <a:t>v příloze</a:t>
            </a:r>
            <a:r>
              <a:rPr lang="cs-CZ" sz="2000" dirty="0"/>
              <a:t> I Smlouvy o fungování EU a rovněž výstupní produkt musí být v této příloze uveden, v případě výroby krmiv je výstupní produkt omezen na krmiva určená pro hospodářská zvířata (s výjimkou </a:t>
            </a:r>
            <a:r>
              <a:rPr lang="cs-CZ" sz="2000" dirty="0" smtClean="0"/>
              <a:t>ryb).</a:t>
            </a:r>
            <a:r>
              <a:rPr lang="cs-CZ" sz="2000" dirty="0"/>
              <a:t>  </a:t>
            </a:r>
          </a:p>
          <a:p>
            <a:pPr lvl="0" algn="just"/>
            <a:r>
              <a:rPr lang="cs-CZ" sz="2000" dirty="0" smtClean="0"/>
              <a:t>Projekt </a:t>
            </a:r>
            <a:r>
              <a:rPr lang="cs-CZ" sz="2000" dirty="0"/>
              <a:t>nesmí být zaměřen pouze na zateplení budovy za účelem snížení konečné spotřeby </a:t>
            </a:r>
            <a:r>
              <a:rPr lang="cs-CZ" sz="2000" dirty="0" smtClean="0"/>
              <a:t>energie.</a:t>
            </a:r>
            <a:endParaRPr lang="cs-CZ" sz="2000" dirty="0"/>
          </a:p>
          <a:p>
            <a:pPr marL="0" indent="0" algn="just">
              <a:buNone/>
            </a:pPr>
            <a:endParaRPr lang="cs-CZ" sz="1200" dirty="0"/>
          </a:p>
          <a:p>
            <a:pPr marL="0" indent="0" algn="just">
              <a:buNone/>
            </a:pPr>
            <a:endParaRPr lang="cs-CZ" sz="1200" dirty="0" smtClean="0"/>
          </a:p>
          <a:p>
            <a:pPr marL="0" indent="0" algn="just">
              <a:buNone/>
            </a:pPr>
            <a:endParaRPr lang="cs-CZ" sz="1200" dirty="0"/>
          </a:p>
          <a:p>
            <a:pPr marL="0" indent="0" algn="just">
              <a:buNone/>
            </a:pPr>
            <a:endParaRPr lang="cs-CZ" sz="1200" dirty="0" smtClean="0"/>
          </a:p>
          <a:p>
            <a:pPr marL="0" indent="0" algn="just">
              <a:buNone/>
            </a:pPr>
            <a:endParaRPr lang="cs-CZ" sz="1200" dirty="0"/>
          </a:p>
          <a:p>
            <a:pPr marL="0" indent="0" algn="just">
              <a:buNone/>
            </a:pPr>
            <a:endParaRPr lang="cs-CZ" sz="1200" dirty="0" smtClean="0"/>
          </a:p>
          <a:p>
            <a:pPr marL="0" indent="0" algn="just">
              <a:buNone/>
            </a:pPr>
            <a:endParaRPr lang="cs-CZ" sz="1200" dirty="0"/>
          </a:p>
          <a:p>
            <a:pPr marL="0" indent="0" algn="just">
              <a:buNone/>
            </a:pPr>
            <a:endParaRPr lang="cs-CZ" sz="1200" dirty="0" smtClean="0"/>
          </a:p>
          <a:p>
            <a:pPr marL="0" indent="0" algn="just">
              <a:buNone/>
            </a:pPr>
            <a:endParaRPr lang="cs-CZ" sz="1200" dirty="0" smtClean="0"/>
          </a:p>
          <a:p>
            <a:pPr marL="0" indent="0">
              <a:buNone/>
            </a:pPr>
            <a:endParaRPr lang="cs-CZ" dirty="0"/>
          </a:p>
        </p:txBody>
      </p:sp>
    </p:spTree>
    <p:extLst>
      <p:ext uri="{BB962C8B-B14F-4D97-AF65-F5344CB8AC3E}">
        <p14:creationId xmlns:p14="http://schemas.microsoft.com/office/powerpoint/2010/main" val="3250425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400" dirty="0" smtClean="0"/>
              <a:t>ZPŮSOBILÉ VÝDAJE</a:t>
            </a:r>
            <a:endParaRPr lang="cs-CZ" sz="2400" dirty="0"/>
          </a:p>
        </p:txBody>
      </p:sp>
      <p:sp>
        <p:nvSpPr>
          <p:cNvPr id="3" name="Zástupný symbol pro obsah 2"/>
          <p:cNvSpPr>
            <a:spLocks noGrp="1"/>
          </p:cNvSpPr>
          <p:nvPr>
            <p:ph idx="1"/>
          </p:nvPr>
        </p:nvSpPr>
        <p:spPr>
          <a:xfrm>
            <a:off x="251520" y="1268760"/>
            <a:ext cx="8435280" cy="4824537"/>
          </a:xfrm>
        </p:spPr>
        <p:txBody>
          <a:bodyPr>
            <a:normAutofit/>
          </a:bodyPr>
          <a:lstStyle/>
          <a:p>
            <a:r>
              <a:rPr lang="cs-CZ" sz="2000" dirty="0" smtClean="0"/>
              <a:t>všechny výdaje musí splňovat princip 3 E (hospodárnost, efektivnost, účelnost)</a:t>
            </a:r>
          </a:p>
          <a:p>
            <a:r>
              <a:rPr lang="cs-CZ" sz="2000" dirty="0" smtClean="0"/>
              <a:t>způsobilé výdaje musí být uhrazeny bezhotovostní formou prostřednictvím vlastního účtu (v hotovosti lze uhradit výdaje do </a:t>
            </a:r>
            <a:br>
              <a:rPr lang="cs-CZ" sz="2000" dirty="0" smtClean="0"/>
            </a:br>
            <a:r>
              <a:rPr lang="cs-CZ" sz="2000" dirty="0" smtClean="0"/>
              <a:t>100 tis. Kč na projekt)</a:t>
            </a:r>
          </a:p>
          <a:p>
            <a:r>
              <a:rPr lang="cs-CZ" sz="2000" dirty="0" smtClean="0"/>
              <a:t>leasing ani věcné plnění není způsobilé</a:t>
            </a:r>
          </a:p>
          <a:p>
            <a:r>
              <a:rPr lang="cs-CZ" sz="2000" dirty="0" smtClean="0"/>
              <a:t>způsobilé výdaje jsou realizovány od předložení ŽOD do podání ŽOP obecně není způsobilé</a:t>
            </a:r>
          </a:p>
          <a:p>
            <a:pPr lvl="1"/>
            <a:r>
              <a:rPr lang="cs-CZ" sz="1800" dirty="0" smtClean="0"/>
              <a:t>pořízení použitého movitého majetku</a:t>
            </a:r>
          </a:p>
          <a:p>
            <a:pPr lvl="1"/>
            <a:r>
              <a:rPr lang="cs-CZ" sz="1800" dirty="0" smtClean="0"/>
              <a:t>DPH u plátců za předpokladu, že si mohou DPH nárokovat u FÚ</a:t>
            </a:r>
          </a:p>
          <a:p>
            <a:pPr lvl="1"/>
            <a:r>
              <a:rPr lang="cs-CZ" sz="1800" dirty="0" smtClean="0"/>
              <a:t>prosté nahrazení investice</a:t>
            </a:r>
          </a:p>
          <a:p>
            <a:pPr lvl="1"/>
            <a:r>
              <a:rPr lang="cs-CZ" sz="1800" dirty="0" smtClean="0"/>
              <a:t>v případě zemědělských investic nákup platebních nároků, zemědělských produkčních práv, nákup zvířat, jednoletých rostlin a jejich vysazování</a:t>
            </a:r>
            <a:endParaRPr lang="cs-CZ" sz="1800" dirty="0"/>
          </a:p>
        </p:txBody>
      </p:sp>
    </p:spTree>
    <p:extLst>
      <p:ext uri="{BB962C8B-B14F-4D97-AF65-F5344CB8AC3E}">
        <p14:creationId xmlns:p14="http://schemas.microsoft.com/office/powerpoint/2010/main" val="29096558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74638"/>
            <a:ext cx="7416824" cy="1143000"/>
          </a:xfrm>
        </p:spPr>
        <p:txBody>
          <a:bodyPr>
            <a:noAutofit/>
          </a:bodyPr>
          <a:lstStyle/>
          <a:p>
            <a:pPr lvl="0" algn="ctr"/>
            <a:r>
              <a:rPr lang="cs-CZ" sz="2000" dirty="0"/>
              <a:t>Operace 4.2.1</a:t>
            </a:r>
            <a:br>
              <a:rPr lang="cs-CZ" sz="2000" dirty="0"/>
            </a:br>
            <a:r>
              <a:rPr lang="cs-CZ" sz="2000" dirty="0" smtClean="0"/>
              <a:t>Vybrané další podmínky (1)</a:t>
            </a:r>
            <a:r>
              <a:rPr lang="cs-CZ" sz="2000" u="sng" dirty="0"/>
              <a:t/>
            </a:r>
            <a:br>
              <a:rPr lang="cs-CZ" sz="2000" u="sng" dirty="0"/>
            </a:br>
            <a:r>
              <a:rPr lang="cs-CZ" sz="2000" dirty="0"/>
              <a:t/>
            </a:r>
            <a:br>
              <a:rPr lang="cs-CZ" sz="2000" dirty="0"/>
            </a:br>
            <a:endParaRPr lang="cs-CZ" sz="2000" dirty="0"/>
          </a:p>
        </p:txBody>
      </p:sp>
      <p:sp>
        <p:nvSpPr>
          <p:cNvPr id="3" name="Zástupný symbol pro obsah 2"/>
          <p:cNvSpPr>
            <a:spLocks noGrp="1"/>
          </p:cNvSpPr>
          <p:nvPr>
            <p:ph idx="1"/>
          </p:nvPr>
        </p:nvSpPr>
        <p:spPr>
          <a:xfrm>
            <a:off x="457200" y="1196752"/>
            <a:ext cx="8229600" cy="5184576"/>
          </a:xfrm>
        </p:spPr>
        <p:txBody>
          <a:bodyPr>
            <a:normAutofit fontScale="92500" lnSpcReduction="10000"/>
          </a:bodyPr>
          <a:lstStyle/>
          <a:p>
            <a:pPr lvl="0"/>
            <a:r>
              <a:rPr lang="cs-CZ" dirty="0"/>
              <a:t>Žádost o dotaci obdrží v rámci preferenčních kritérií minimálně 50 bodů.</a:t>
            </a:r>
          </a:p>
          <a:p>
            <a:pPr lvl="0"/>
            <a:r>
              <a:rPr lang="cs-CZ" dirty="0"/>
              <a:t>Žadatel/příjemce dotace musí  splňovat definici mikro, malého, středního podniku (MSP) po celou lhůtu vázanosti projektu na účel, nesmí se stát velkým podnikem</a:t>
            </a:r>
          </a:p>
          <a:p>
            <a:pPr lvl="0" algn="just"/>
            <a:r>
              <a:rPr lang="cs-CZ" dirty="0" smtClean="0"/>
              <a:t>Projekt </a:t>
            </a:r>
            <a:r>
              <a:rPr lang="cs-CZ" dirty="0"/>
              <a:t>se netýká výroby medu, rybolovu a jeho produktů, akvakultury, a dále v případě zpracování vinných hroznů se projekt netýká technologií, které obsahují: </a:t>
            </a:r>
          </a:p>
          <a:p>
            <a:pPr lvl="1"/>
            <a:r>
              <a:rPr lang="cs-CZ" sz="2200" dirty="0"/>
              <a:t>dřevěný sud nebo uzavřenou dřevěnou nádobu na výrobu vína o objemu nejméně 600 litrů</a:t>
            </a:r>
          </a:p>
          <a:p>
            <a:pPr lvl="1"/>
            <a:r>
              <a:rPr lang="cs-CZ" sz="2200" dirty="0"/>
              <a:t>speciální kvasnou nádobu s aktivním potápěním matolinového klobouku pro výrobu červených vín (tzv. vinifikátory)</a:t>
            </a:r>
          </a:p>
          <a:p>
            <a:pPr lvl="1"/>
            <a:r>
              <a:rPr lang="cs-CZ" sz="2200" dirty="0"/>
              <a:t> </a:t>
            </a:r>
            <a:r>
              <a:rPr lang="cs-CZ" sz="2200" dirty="0" err="1" smtClean="0"/>
              <a:t>cross-flow</a:t>
            </a:r>
            <a:r>
              <a:rPr lang="cs-CZ" sz="2200" dirty="0" smtClean="0"/>
              <a:t> </a:t>
            </a:r>
            <a:r>
              <a:rPr lang="cs-CZ" sz="2200" dirty="0"/>
              <a:t>filtr na víno, ve kterém je víno přiváděno na membránu tangenciálně a určitý objem vína prochází membránou jako filtrát a zbývající pokračuje podél membrány s odfiltrovanými </a:t>
            </a:r>
            <a:r>
              <a:rPr lang="cs-CZ" sz="2200" dirty="0" smtClean="0"/>
              <a:t>nečistotami</a:t>
            </a:r>
            <a:endParaRPr lang="cs-CZ" sz="2200" dirty="0"/>
          </a:p>
          <a:p>
            <a:pPr marL="0" indent="0">
              <a:buNone/>
            </a:pPr>
            <a:endParaRPr lang="cs-CZ" sz="2100" dirty="0" smtClean="0"/>
          </a:p>
        </p:txBody>
      </p:sp>
    </p:spTree>
    <p:extLst>
      <p:ext uri="{BB962C8B-B14F-4D97-AF65-F5344CB8AC3E}">
        <p14:creationId xmlns:p14="http://schemas.microsoft.com/office/powerpoint/2010/main" val="20335741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74638"/>
            <a:ext cx="7416824" cy="1143000"/>
          </a:xfrm>
        </p:spPr>
        <p:txBody>
          <a:bodyPr>
            <a:noAutofit/>
          </a:bodyPr>
          <a:lstStyle/>
          <a:p>
            <a:pPr lvl="0" algn="ctr"/>
            <a:r>
              <a:rPr lang="cs-CZ" sz="2000" dirty="0"/>
              <a:t>Operace 4.2.1</a:t>
            </a:r>
            <a:br>
              <a:rPr lang="cs-CZ" sz="2000" dirty="0"/>
            </a:br>
            <a:r>
              <a:rPr lang="cs-CZ" sz="2000" dirty="0" smtClean="0"/>
              <a:t>Vybrané další </a:t>
            </a:r>
            <a:r>
              <a:rPr lang="cs-CZ" sz="2000" dirty="0"/>
              <a:t>podmínky </a:t>
            </a:r>
            <a:r>
              <a:rPr lang="cs-CZ" sz="2000" dirty="0" smtClean="0"/>
              <a:t>(2)</a:t>
            </a:r>
            <a:r>
              <a:rPr lang="cs-CZ" sz="2000" u="sng" dirty="0"/>
              <a:t/>
            </a:r>
            <a:br>
              <a:rPr lang="cs-CZ" sz="2000" u="sng" dirty="0"/>
            </a:br>
            <a:r>
              <a:rPr lang="cs-CZ" sz="2000" dirty="0"/>
              <a:t/>
            </a:r>
            <a:br>
              <a:rPr lang="cs-CZ" sz="2000" dirty="0"/>
            </a:br>
            <a:endParaRPr lang="cs-CZ" sz="2000" dirty="0"/>
          </a:p>
        </p:txBody>
      </p:sp>
      <p:sp>
        <p:nvSpPr>
          <p:cNvPr id="3" name="Zástupný symbol pro obsah 2"/>
          <p:cNvSpPr>
            <a:spLocks noGrp="1"/>
          </p:cNvSpPr>
          <p:nvPr>
            <p:ph idx="1"/>
          </p:nvPr>
        </p:nvSpPr>
        <p:spPr>
          <a:xfrm>
            <a:off x="457200" y="1196752"/>
            <a:ext cx="8229600" cy="5184576"/>
          </a:xfrm>
        </p:spPr>
        <p:txBody>
          <a:bodyPr>
            <a:normAutofit fontScale="77500" lnSpcReduction="20000"/>
          </a:bodyPr>
          <a:lstStyle/>
          <a:p>
            <a:pPr lvl="0"/>
            <a:r>
              <a:rPr lang="cs-CZ" sz="2600" dirty="0" smtClean="0"/>
              <a:t>V rámci této operace nelze dotaci poskytnout na:</a:t>
            </a:r>
          </a:p>
          <a:p>
            <a:pPr lvl="1"/>
            <a:r>
              <a:rPr lang="cs-CZ" sz="2600" dirty="0" smtClean="0"/>
              <a:t>technologie </a:t>
            </a:r>
            <a:r>
              <a:rPr lang="cs-CZ" sz="2600" dirty="0"/>
              <a:t>pro třídění, chlazení, balení, značení a skladování </a:t>
            </a:r>
            <a:r>
              <a:rPr lang="cs-CZ" sz="2600" dirty="0" smtClean="0"/>
              <a:t>vajec</a:t>
            </a:r>
            <a:endParaRPr lang="cs-CZ" sz="2600" dirty="0"/>
          </a:p>
          <a:p>
            <a:pPr lvl="1"/>
            <a:r>
              <a:rPr lang="cs-CZ" sz="2600" dirty="0">
                <a:solidFill>
                  <a:srgbClr val="FF0000"/>
                </a:solidFill>
              </a:rPr>
              <a:t>zařízení používané při restaurační a hostinské </a:t>
            </a:r>
            <a:r>
              <a:rPr lang="cs-CZ" sz="2600" dirty="0" smtClean="0">
                <a:solidFill>
                  <a:srgbClr val="FF0000"/>
                </a:solidFill>
              </a:rPr>
              <a:t>činnosti</a:t>
            </a:r>
            <a:endParaRPr lang="cs-CZ" sz="2600" dirty="0">
              <a:solidFill>
                <a:srgbClr val="FF0000"/>
              </a:solidFill>
            </a:endParaRPr>
          </a:p>
          <a:p>
            <a:pPr lvl="1"/>
            <a:r>
              <a:rPr lang="cs-CZ" sz="2600" dirty="0">
                <a:solidFill>
                  <a:srgbClr val="FF0000"/>
                </a:solidFill>
              </a:rPr>
              <a:t>software související s tvorbou eshopů a internetových </a:t>
            </a:r>
            <a:r>
              <a:rPr lang="cs-CZ" sz="2600" dirty="0" smtClean="0">
                <a:solidFill>
                  <a:srgbClr val="FF0000"/>
                </a:solidFill>
              </a:rPr>
              <a:t>stránek</a:t>
            </a:r>
            <a:endParaRPr lang="cs-CZ" sz="2600" dirty="0">
              <a:solidFill>
                <a:srgbClr val="FF0000"/>
              </a:solidFill>
            </a:endParaRPr>
          </a:p>
          <a:p>
            <a:pPr lvl="1"/>
            <a:r>
              <a:rPr lang="cs-CZ" sz="2600" dirty="0">
                <a:solidFill>
                  <a:srgbClr val="FF0000"/>
                </a:solidFill>
              </a:rPr>
              <a:t>projektovou a technickou </a:t>
            </a:r>
            <a:r>
              <a:rPr lang="cs-CZ" sz="2600" dirty="0" smtClean="0">
                <a:solidFill>
                  <a:srgbClr val="FF0000"/>
                </a:solidFill>
              </a:rPr>
              <a:t>dokumentaci</a:t>
            </a:r>
            <a:endParaRPr lang="cs-CZ" sz="2600" dirty="0">
              <a:solidFill>
                <a:srgbClr val="FF0000"/>
              </a:solidFill>
            </a:endParaRPr>
          </a:p>
          <a:p>
            <a:pPr lvl="1"/>
            <a:r>
              <a:rPr lang="cs-CZ" sz="2600" dirty="0"/>
              <a:t>celkové demolice, výstavbu nebo rekonstrukci komunikací, odstavných či parkovacích   ploch a inženýrských sítí včetně přípojek kromě rozvodů uvnitř </a:t>
            </a:r>
            <a:r>
              <a:rPr lang="cs-CZ" sz="2600" dirty="0" smtClean="0"/>
              <a:t>staveb</a:t>
            </a:r>
            <a:endParaRPr lang="cs-CZ" sz="2600" dirty="0"/>
          </a:p>
          <a:p>
            <a:pPr lvl="1"/>
            <a:r>
              <a:rPr lang="cs-CZ" sz="2600" dirty="0"/>
              <a:t>nákup </a:t>
            </a:r>
            <a:r>
              <a:rPr lang="cs-CZ" sz="2600" dirty="0" smtClean="0"/>
              <a:t>nemovitosti</a:t>
            </a:r>
            <a:endParaRPr lang="cs-CZ" sz="2600" dirty="0"/>
          </a:p>
          <a:p>
            <a:pPr lvl="1"/>
            <a:r>
              <a:rPr lang="cs-CZ" sz="2600" dirty="0"/>
              <a:t>výstavbu, modernizaci a rekonstrukci administrativních a správních budov,  intervenčních skladů a logistických </a:t>
            </a:r>
            <a:r>
              <a:rPr lang="cs-CZ" sz="2600" dirty="0" smtClean="0"/>
              <a:t>center</a:t>
            </a:r>
            <a:endParaRPr lang="cs-CZ" sz="2600" dirty="0"/>
          </a:p>
          <a:p>
            <a:pPr lvl="1"/>
            <a:r>
              <a:rPr lang="cs-CZ" sz="2600" dirty="0"/>
              <a:t>nákup dopravních prostředků určených zejména pro osobní </a:t>
            </a:r>
            <a:r>
              <a:rPr lang="cs-CZ" sz="2600" dirty="0" smtClean="0"/>
              <a:t>přepravu</a:t>
            </a:r>
            <a:endParaRPr lang="cs-CZ" sz="2600" dirty="0"/>
          </a:p>
          <a:p>
            <a:pPr marL="0" indent="0">
              <a:buNone/>
            </a:pPr>
            <a:r>
              <a:rPr lang="cs-CZ" sz="2600" dirty="0"/>
              <a:t> </a:t>
            </a:r>
          </a:p>
          <a:p>
            <a:pPr marL="0" indent="0">
              <a:buNone/>
            </a:pPr>
            <a:endParaRPr lang="cs-CZ" sz="1600" dirty="0" smtClean="0"/>
          </a:p>
        </p:txBody>
      </p:sp>
    </p:spTree>
    <p:extLst>
      <p:ext uri="{BB962C8B-B14F-4D97-AF65-F5344CB8AC3E}">
        <p14:creationId xmlns:p14="http://schemas.microsoft.com/office/powerpoint/2010/main" val="36200012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74638"/>
            <a:ext cx="7416824" cy="1143000"/>
          </a:xfrm>
        </p:spPr>
        <p:txBody>
          <a:bodyPr>
            <a:noAutofit/>
          </a:bodyPr>
          <a:lstStyle/>
          <a:p>
            <a:pPr lvl="0" algn="ctr"/>
            <a:r>
              <a:rPr lang="cs-CZ" sz="2000" dirty="0"/>
              <a:t>Operace 4.2.1</a:t>
            </a:r>
            <a:br>
              <a:rPr lang="cs-CZ" sz="2000" dirty="0"/>
            </a:br>
            <a:r>
              <a:rPr lang="cs-CZ" sz="2000" dirty="0" smtClean="0"/>
              <a:t>Preferenční kritéria (1)</a:t>
            </a:r>
            <a:r>
              <a:rPr lang="cs-CZ" sz="2000" u="sng" dirty="0"/>
              <a:t/>
            </a:r>
            <a:br>
              <a:rPr lang="cs-CZ" sz="2000" u="sng" dirty="0"/>
            </a:br>
            <a:r>
              <a:rPr lang="cs-CZ" sz="2000" dirty="0"/>
              <a:t/>
            </a:r>
            <a:br>
              <a:rPr lang="cs-CZ" sz="2000" dirty="0"/>
            </a:br>
            <a:endParaRPr lang="cs-CZ" sz="2000" dirty="0"/>
          </a:p>
        </p:txBody>
      </p:sp>
      <p:sp>
        <p:nvSpPr>
          <p:cNvPr id="3" name="Zástupný symbol pro obsah 2"/>
          <p:cNvSpPr>
            <a:spLocks noGrp="1"/>
          </p:cNvSpPr>
          <p:nvPr>
            <p:ph idx="1"/>
          </p:nvPr>
        </p:nvSpPr>
        <p:spPr>
          <a:xfrm>
            <a:off x="395536" y="1556792"/>
            <a:ext cx="8229600" cy="1512168"/>
          </a:xfrm>
        </p:spPr>
        <p:txBody>
          <a:bodyPr>
            <a:normAutofit/>
          </a:bodyPr>
          <a:lstStyle/>
          <a:p>
            <a:pPr>
              <a:spcBef>
                <a:spcPts val="500"/>
              </a:spcBef>
              <a:buClr>
                <a:srgbClr val="666600"/>
              </a:buClr>
              <a:buSzPct val="75000"/>
            </a:pPr>
            <a:r>
              <a:rPr lang="cs-CZ" altLang="en-US" sz="1800" dirty="0" smtClean="0"/>
              <a:t>Záměr </a:t>
            </a:r>
            <a:r>
              <a:rPr lang="cs-CZ" altLang="en-US" sz="1800" dirty="0"/>
              <a:t>a) zemědělské podniky</a:t>
            </a:r>
          </a:p>
          <a:p>
            <a:pPr>
              <a:spcBef>
                <a:spcPts val="500"/>
              </a:spcBef>
              <a:buClr>
                <a:srgbClr val="666600"/>
              </a:buClr>
              <a:buSzPct val="75000"/>
            </a:pPr>
            <a:r>
              <a:rPr lang="cs-CZ" altLang="en-US" sz="1800" dirty="0"/>
              <a:t>Záměr b) </a:t>
            </a:r>
            <a:r>
              <a:rPr lang="cs-CZ" altLang="en-US" sz="1800" dirty="0" smtClean="0"/>
              <a:t>zpracovatelské podniky</a:t>
            </a:r>
            <a:endParaRPr lang="cs-CZ" altLang="en-US" sz="1800" dirty="0"/>
          </a:p>
          <a:p>
            <a:pPr>
              <a:spcBef>
                <a:spcPts val="450"/>
              </a:spcBef>
              <a:buClrTx/>
              <a:buSzPct val="75000"/>
              <a:buFontTx/>
              <a:buNone/>
            </a:pPr>
            <a:endParaRPr lang="cs-CZ" altLang="en-US" sz="1800" b="1" dirty="0"/>
          </a:p>
          <a:p>
            <a:pPr>
              <a:spcBef>
                <a:spcPts val="450"/>
              </a:spcBef>
              <a:buClrTx/>
              <a:buSzPct val="75000"/>
              <a:buFontTx/>
              <a:buNone/>
            </a:pPr>
            <a:r>
              <a:rPr lang="cs-CZ" altLang="en-US" sz="1800" b="1" dirty="0"/>
              <a:t>Shodné PK pro oba záměry :</a:t>
            </a:r>
          </a:p>
          <a:p>
            <a:pPr marL="0" indent="0">
              <a:buNone/>
            </a:pPr>
            <a:endParaRPr lang="cs-CZ" sz="1600" dirty="0"/>
          </a:p>
        </p:txBody>
      </p:sp>
      <p:graphicFrame>
        <p:nvGraphicFramePr>
          <p:cNvPr id="4" name="Group 3"/>
          <p:cNvGraphicFramePr>
            <a:graphicFrameLocks noGrp="1"/>
          </p:cNvGraphicFramePr>
          <p:nvPr>
            <p:extLst>
              <p:ext uri="{D42A27DB-BD31-4B8C-83A1-F6EECF244321}">
                <p14:modId xmlns:p14="http://schemas.microsoft.com/office/powerpoint/2010/main" val="3208275161"/>
              </p:ext>
            </p:extLst>
          </p:nvPr>
        </p:nvGraphicFramePr>
        <p:xfrm>
          <a:off x="557212" y="3183572"/>
          <a:ext cx="8047235" cy="2596300"/>
        </p:xfrm>
        <a:graphic>
          <a:graphicData uri="http://schemas.openxmlformats.org/drawingml/2006/table">
            <a:tbl>
              <a:tblPr/>
              <a:tblGrid>
                <a:gridCol w="1297155"/>
                <a:gridCol w="6750080"/>
              </a:tblGrid>
              <a:tr h="648072">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ctr"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cs-CZ" altLang="en-US" sz="2000" b="1" i="0" u="none" strike="noStrike" cap="none" normalizeH="0" baseline="0" dirty="0" smtClean="0">
                          <a:ln>
                            <a:noFill/>
                          </a:ln>
                          <a:solidFill>
                            <a:srgbClr val="FFFFFF"/>
                          </a:solidFill>
                          <a:effectLst/>
                          <a:latin typeface="Arial" panose="020B0604020202020204" pitchFamily="34" charset="0"/>
                          <a:ea typeface="Microsoft YaHei" panose="020B0503020204020204" pitchFamily="34" charset="-122"/>
                          <a:cs typeface="Arial" panose="020B0604020202020204" pitchFamily="34" charset="0"/>
                        </a:rPr>
                        <a:t>Pořadí</a:t>
                      </a:r>
                    </a:p>
                  </a:txBody>
                  <a:tcPr marT="45680" marB="4568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rgbClr val="99CC00"/>
                    </a:solidFill>
                  </a:tcPr>
                </a:tc>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ctr"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cs-CZ" altLang="en-US" sz="2000" b="1" i="0" u="none" strike="noStrike" cap="none" normalizeH="0" baseline="0" dirty="0" smtClean="0">
                          <a:ln>
                            <a:noFill/>
                          </a:ln>
                          <a:solidFill>
                            <a:srgbClr val="FFFFFF"/>
                          </a:solidFill>
                          <a:effectLst/>
                          <a:latin typeface="Arial" panose="020B0604020202020204" pitchFamily="34" charset="0"/>
                          <a:ea typeface="Microsoft YaHei" panose="020B0503020204020204" pitchFamily="34" charset="-122"/>
                          <a:cs typeface="Arial" panose="020B0604020202020204" pitchFamily="34" charset="0"/>
                        </a:rPr>
                        <a:t>Kritérium</a:t>
                      </a:r>
                    </a:p>
                  </a:txBody>
                  <a:tcPr marT="45680" marB="4568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rgbClr val="99CC00"/>
                    </a:solidFill>
                  </a:tcPr>
                </a:tc>
              </a:tr>
              <a:tr h="288032">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ctr"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cs-CZ" altLang="en-US" sz="17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a:t>
                      </a:r>
                    </a:p>
                  </a:txBody>
                  <a:tcPr marT="45680" marB="4568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l"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en-US" sz="1700" kern="1200" dirty="0" smtClean="0">
                          <a:solidFill>
                            <a:srgbClr val="000000"/>
                          </a:solidFill>
                          <a:latin typeface="Arial" panose="020B0604020202020204" pitchFamily="34" charset="0"/>
                          <a:ea typeface="Microsoft YaHei" panose="020B0503020204020204" pitchFamily="34" charset="-122"/>
                          <a:cs typeface="Arial" panose="020B0604020202020204" pitchFamily="34" charset="0"/>
                        </a:rPr>
                        <a:t>Žadatel podniká alespoň 3 roky v zemědělství nebo v potravinářství </a:t>
                      </a: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527308">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ctr"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cs-CZ" altLang="en-US" sz="17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2.</a:t>
                      </a:r>
                    </a:p>
                  </a:txBody>
                  <a:tcPr marT="45680" marB="4568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l"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en-US" sz="1700" kern="1200" dirty="0" smtClean="0">
                          <a:solidFill>
                            <a:srgbClr val="000000"/>
                          </a:solidFill>
                          <a:latin typeface="Arial" panose="020B0604020202020204" pitchFamily="34" charset="0"/>
                          <a:ea typeface="Microsoft YaHei" panose="020B0503020204020204" pitchFamily="34" charset="-122"/>
                          <a:cs typeface="Arial" panose="020B0604020202020204" pitchFamily="34" charset="0"/>
                        </a:rPr>
                        <a:t>Součástí projektu je investice do zkrácení dodavatelského řetězce</a:t>
                      </a:r>
                    </a:p>
                    <a:p>
                      <a:pPr marL="0" marR="0" lvl="0" indent="0" algn="l"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en-US" sz="1700" kern="1200" dirty="0" smtClean="0">
                          <a:solidFill>
                            <a:srgbClr val="000000"/>
                          </a:solidFill>
                          <a:latin typeface="Arial" panose="020B0604020202020204" pitchFamily="34" charset="0"/>
                          <a:ea typeface="Microsoft YaHei" panose="020B0503020204020204" pitchFamily="34" charset="-122"/>
                          <a:cs typeface="Arial" panose="020B0604020202020204" pitchFamily="34" charset="0"/>
                        </a:rPr>
                        <a:t> v rámci místních trhů:</a:t>
                      </a: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88032">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ctr"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cs-CZ" altLang="en-US" sz="17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2.1</a:t>
                      </a: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l"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en-US" sz="1700" kern="1200" dirty="0" smtClean="0">
                          <a:solidFill>
                            <a:srgbClr val="000000"/>
                          </a:solidFill>
                          <a:latin typeface="Arial" panose="020B0604020202020204" pitchFamily="34" charset="0"/>
                          <a:ea typeface="Microsoft YaHei" panose="020B0503020204020204" pitchFamily="34" charset="-122"/>
                          <a:cs typeface="Arial" panose="020B0604020202020204" pitchFamily="34" charset="0"/>
                        </a:rPr>
                        <a:t>nově pořízená </a:t>
                      </a: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16024">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ctr"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cs-CZ" altLang="en-US" sz="17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2.2</a:t>
                      </a: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l"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en-US" sz="1700" kern="1200" dirty="0" smtClean="0">
                          <a:solidFill>
                            <a:srgbClr val="000000"/>
                          </a:solidFill>
                          <a:latin typeface="Arial" panose="020B0604020202020204" pitchFamily="34" charset="0"/>
                          <a:ea typeface="Microsoft YaHei" panose="020B0503020204020204" pitchFamily="34" charset="-122"/>
                          <a:cs typeface="Arial" panose="020B0604020202020204" pitchFamily="34" charset="0"/>
                        </a:rPr>
                        <a:t>rekonstrukce a modernizace stávající </a:t>
                      </a:r>
                    </a:p>
                  </a:txBody>
                  <a:tcPr marL="68760" marR="6876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16024">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ctr"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cs-CZ" altLang="en-US" sz="17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3.</a:t>
                      </a:r>
                    </a:p>
                  </a:txBody>
                  <a:tcPr marT="45721" marB="45721"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altLang="en-US" sz="1700" dirty="0" smtClean="0">
                          <a:latin typeface="Arial" panose="020B0604020202020204" pitchFamily="34" charset="0"/>
                          <a:cs typeface="Arial" panose="020B0604020202020204" pitchFamily="34" charset="0"/>
                        </a:rPr>
                        <a:t>Žadatel zaměstnává min. 20% zdravotně či sociálně znevýhodněných zaměstnanců z celkového počtu zaměstnanců </a:t>
                      </a:r>
                      <a:endParaRPr lang="en-GB" sz="1700" dirty="0">
                        <a:latin typeface="Arial" panose="020B0604020202020204" pitchFamily="34" charset="0"/>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19420114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74638"/>
            <a:ext cx="7416824" cy="1143000"/>
          </a:xfrm>
        </p:spPr>
        <p:txBody>
          <a:bodyPr>
            <a:noAutofit/>
          </a:bodyPr>
          <a:lstStyle/>
          <a:p>
            <a:pPr lvl="0" algn="ctr"/>
            <a:r>
              <a:rPr lang="cs-CZ" sz="2000" dirty="0"/>
              <a:t>Operace 4.2.1</a:t>
            </a:r>
            <a:br>
              <a:rPr lang="cs-CZ" sz="2000" dirty="0"/>
            </a:br>
            <a:r>
              <a:rPr lang="cs-CZ" sz="2000" dirty="0"/>
              <a:t>Preferenční kritéria </a:t>
            </a:r>
            <a:r>
              <a:rPr lang="cs-CZ" sz="2000" dirty="0" smtClean="0"/>
              <a:t>(2)</a:t>
            </a:r>
            <a:r>
              <a:rPr lang="cs-CZ" sz="2000" u="sng" dirty="0"/>
              <a:t/>
            </a:r>
            <a:br>
              <a:rPr lang="cs-CZ" sz="2000" u="sng" dirty="0"/>
            </a:br>
            <a:r>
              <a:rPr lang="cs-CZ" sz="2000" dirty="0"/>
              <a:t/>
            </a:r>
            <a:br>
              <a:rPr lang="cs-CZ" sz="2000" dirty="0"/>
            </a:br>
            <a:endParaRPr lang="cs-CZ" sz="2000" dirty="0"/>
          </a:p>
        </p:txBody>
      </p:sp>
      <p:sp>
        <p:nvSpPr>
          <p:cNvPr id="3" name="Zástupný symbol pro obsah 2"/>
          <p:cNvSpPr>
            <a:spLocks noGrp="1"/>
          </p:cNvSpPr>
          <p:nvPr>
            <p:ph idx="1"/>
          </p:nvPr>
        </p:nvSpPr>
        <p:spPr>
          <a:xfrm>
            <a:off x="467544" y="1340768"/>
            <a:ext cx="7920880" cy="4680520"/>
          </a:xfrm>
        </p:spPr>
        <p:txBody>
          <a:bodyPr>
            <a:normAutofit/>
          </a:bodyPr>
          <a:lstStyle/>
          <a:p>
            <a:pPr marL="0" indent="0" algn="just">
              <a:lnSpc>
                <a:spcPct val="120000"/>
              </a:lnSpc>
              <a:buNone/>
            </a:pPr>
            <a:r>
              <a:rPr lang="cs-CZ" sz="1600" dirty="0" smtClean="0"/>
              <a:t>.</a:t>
            </a:r>
            <a:endParaRPr lang="cs-CZ" sz="1600" dirty="0"/>
          </a:p>
          <a:p>
            <a:pPr marL="0" indent="0" algn="just">
              <a:buNone/>
            </a:pPr>
            <a:endParaRPr lang="cs-CZ" sz="1600" dirty="0"/>
          </a:p>
          <a:p>
            <a:pPr marL="0" indent="0">
              <a:buNone/>
            </a:pPr>
            <a:endParaRPr lang="cs-CZ" sz="1600" dirty="0" smtClean="0"/>
          </a:p>
          <a:p>
            <a:pPr marL="0" indent="0">
              <a:buNone/>
            </a:pPr>
            <a:endParaRPr lang="cs-CZ" sz="1600" dirty="0"/>
          </a:p>
        </p:txBody>
      </p:sp>
      <p:graphicFrame>
        <p:nvGraphicFramePr>
          <p:cNvPr id="7" name="Group 3"/>
          <p:cNvGraphicFramePr>
            <a:graphicFrameLocks noGrp="1"/>
          </p:cNvGraphicFramePr>
          <p:nvPr>
            <p:extLst>
              <p:ext uri="{D42A27DB-BD31-4B8C-83A1-F6EECF244321}">
                <p14:modId xmlns:p14="http://schemas.microsoft.com/office/powerpoint/2010/main" val="3782343327"/>
              </p:ext>
            </p:extLst>
          </p:nvPr>
        </p:nvGraphicFramePr>
        <p:xfrm>
          <a:off x="611560" y="908721"/>
          <a:ext cx="7920880" cy="5660287"/>
        </p:xfrm>
        <a:graphic>
          <a:graphicData uri="http://schemas.openxmlformats.org/drawingml/2006/table">
            <a:tbl>
              <a:tblPr/>
              <a:tblGrid>
                <a:gridCol w="1300002"/>
                <a:gridCol w="6620878"/>
              </a:tblGrid>
              <a:tr h="513456">
                <a:tc>
                  <a:txBody>
                    <a:bodyPr/>
                    <a:lstStyle/>
                    <a:p>
                      <a:pPr algn="ctr"/>
                      <a:r>
                        <a:rPr lang="cs-CZ" sz="1700" dirty="0" smtClean="0">
                          <a:latin typeface="Arial" panose="020B0604020202020204" pitchFamily="34" charset="0"/>
                          <a:cs typeface="Arial" panose="020B0604020202020204" pitchFamily="34" charset="0"/>
                        </a:rPr>
                        <a:t>4.</a:t>
                      </a:r>
                      <a:endParaRPr lang="en-GB" sz="1700" dirty="0">
                        <a:latin typeface="Arial" panose="020B0604020202020204" pitchFamily="34" charset="0"/>
                        <a:cs typeface="Arial" panose="020B0604020202020204" pitchFamily="34" charset="0"/>
                      </a:endParaRPr>
                    </a:p>
                  </a:txBody>
                  <a:tcPr marT="45721" marB="45721"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cs-CZ" altLang="en-US" sz="1700" dirty="0" smtClean="0">
                          <a:latin typeface="Arial" panose="020B0604020202020204" pitchFamily="34" charset="0"/>
                          <a:cs typeface="Arial" panose="020B0604020202020204" pitchFamily="34" charset="0"/>
                        </a:rPr>
                        <a:t>Podnik dosahuje min. 150 000,- Kč přidané hodnoty na přepočteného pracovníka a rok</a:t>
                      </a: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64573">
                <a:tc>
                  <a:txBody>
                    <a:bodyPr/>
                    <a:lstStyle/>
                    <a:p>
                      <a:pPr algn="ctr"/>
                      <a:r>
                        <a:rPr lang="cs-CZ" sz="1700" dirty="0" smtClean="0">
                          <a:latin typeface="Arial" panose="020B0604020202020204" pitchFamily="34" charset="0"/>
                          <a:cs typeface="Arial" panose="020B0604020202020204" pitchFamily="34" charset="0"/>
                        </a:rPr>
                        <a:t>5.</a:t>
                      </a:r>
                      <a:endParaRPr lang="en-GB" sz="1700" dirty="0">
                        <a:latin typeface="Arial" panose="020B0604020202020204" pitchFamily="34" charset="0"/>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just" defTabSz="914400" rtl="0" eaLnBrk="1" fontAlgn="auto" latinLnBrk="0" hangingPunct="1">
                        <a:lnSpc>
                          <a:spcPct val="100000"/>
                        </a:lnSpc>
                        <a:spcBef>
                          <a:spcPts val="500"/>
                        </a:spcBef>
                        <a:spcAft>
                          <a:spcPts val="0"/>
                        </a:spcAft>
                        <a:buClr>
                          <a:srgbClr val="666600"/>
                        </a:buClr>
                        <a:buSzPct val="75000"/>
                        <a:buFont typeface="Wingdings" panose="05000000000000000000" pitchFamily="2" charset="2"/>
                        <a:buNone/>
                        <a:tabLst/>
                        <a:defRPr/>
                      </a:pPr>
                      <a:r>
                        <a:rPr lang="cs-CZ" altLang="en-US" sz="1700" dirty="0" smtClean="0">
                          <a:latin typeface="Arial" panose="020B0604020202020204" pitchFamily="34" charset="0"/>
                          <a:cs typeface="Arial" panose="020B0604020202020204" pitchFamily="34" charset="0"/>
                        </a:rPr>
                        <a:t>Žadatel v hodnocení Finančního zdraví splňuje úroveň kategorie:</a:t>
                      </a: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62261">
                <a:tc>
                  <a:txBody>
                    <a:bodyPr/>
                    <a:lstStyle/>
                    <a:p>
                      <a:pPr algn="ctr"/>
                      <a:r>
                        <a:rPr lang="cs-CZ" sz="1700" dirty="0" smtClean="0">
                          <a:latin typeface="Arial" panose="020B0604020202020204" pitchFamily="34" charset="0"/>
                          <a:cs typeface="Arial" panose="020B0604020202020204" pitchFamily="34" charset="0"/>
                        </a:rPr>
                        <a:t>5.1</a:t>
                      </a:r>
                      <a:endParaRPr lang="en-GB" sz="1700" dirty="0">
                        <a:latin typeface="Arial" panose="020B0604020202020204" pitchFamily="34" charset="0"/>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just"/>
                      <a:r>
                        <a:rPr lang="cs-CZ" sz="1700" dirty="0" smtClean="0">
                          <a:latin typeface="Arial" panose="020B0604020202020204" pitchFamily="34" charset="0"/>
                          <a:cs typeface="Arial" panose="020B0604020202020204" pitchFamily="34" charset="0"/>
                        </a:rPr>
                        <a:t>A</a:t>
                      </a:r>
                      <a:endParaRPr lang="en-GB" sz="1700" dirty="0">
                        <a:latin typeface="Arial" panose="020B0604020202020204" pitchFamily="34" charset="0"/>
                        <a:cs typeface="Arial" panose="020B0604020202020204" pitchFamily="34" charset="0"/>
                      </a:endParaRP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62261">
                <a:tc>
                  <a:txBody>
                    <a:bodyPr/>
                    <a:lstStyle/>
                    <a:p>
                      <a:pPr algn="ctr"/>
                      <a:r>
                        <a:rPr lang="cs-CZ" sz="1700" dirty="0" smtClean="0">
                          <a:latin typeface="Arial" panose="020B0604020202020204" pitchFamily="34" charset="0"/>
                          <a:cs typeface="Arial" panose="020B0604020202020204" pitchFamily="34" charset="0"/>
                        </a:rPr>
                        <a:t>5.2</a:t>
                      </a:r>
                      <a:endParaRPr lang="en-GB" sz="1700" dirty="0">
                        <a:latin typeface="Arial" panose="020B0604020202020204" pitchFamily="34" charset="0"/>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just"/>
                      <a:r>
                        <a:rPr lang="cs-CZ" sz="1700" dirty="0" smtClean="0">
                          <a:latin typeface="Arial" panose="020B0604020202020204" pitchFamily="34" charset="0"/>
                          <a:cs typeface="Arial" panose="020B0604020202020204" pitchFamily="34" charset="0"/>
                        </a:rPr>
                        <a:t>B</a:t>
                      </a:r>
                      <a:endParaRPr lang="en-GB" sz="1700" dirty="0">
                        <a:latin typeface="Arial" panose="020B0604020202020204" pitchFamily="34" charset="0"/>
                        <a:cs typeface="Arial" panose="020B0604020202020204" pitchFamily="34" charset="0"/>
                      </a:endParaRP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62261">
                <a:tc>
                  <a:txBody>
                    <a:bodyPr/>
                    <a:lstStyle/>
                    <a:p>
                      <a:pPr algn="ctr"/>
                      <a:r>
                        <a:rPr lang="cs-CZ" sz="1700" dirty="0" smtClean="0">
                          <a:latin typeface="Arial" panose="020B0604020202020204" pitchFamily="34" charset="0"/>
                          <a:cs typeface="Arial" panose="020B0604020202020204" pitchFamily="34" charset="0"/>
                        </a:rPr>
                        <a:t>6.</a:t>
                      </a:r>
                      <a:endParaRPr lang="en-GB" sz="1700" dirty="0">
                        <a:latin typeface="Arial" panose="020B0604020202020204" pitchFamily="34" charset="0"/>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just"/>
                      <a:r>
                        <a:rPr lang="cs-CZ" altLang="en-US" sz="1700" dirty="0" smtClean="0">
                          <a:latin typeface="Arial" panose="020B0604020202020204" pitchFamily="34" charset="0"/>
                          <a:cs typeface="Arial" panose="020B0604020202020204" pitchFamily="34" charset="0"/>
                        </a:rPr>
                        <a:t>Výsledkem projektu je zvýšení efektivity technologie </a:t>
                      </a:r>
                      <a:endParaRPr lang="en-GB" sz="1700" dirty="0">
                        <a:latin typeface="Arial" panose="020B0604020202020204" pitchFamily="34" charset="0"/>
                        <a:cs typeface="Arial" panose="020B0604020202020204" pitchFamily="34" charset="0"/>
                      </a:endParaRP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333812">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ctr" defTabSz="914400"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en-US" sz="1700" kern="1200" dirty="0" smtClean="0">
                          <a:solidFill>
                            <a:schemeClr val="tx1"/>
                          </a:solidFill>
                          <a:latin typeface="Arial" panose="020B0604020202020204" pitchFamily="34" charset="0"/>
                          <a:ea typeface="+mn-ea"/>
                          <a:cs typeface="Arial" panose="020B0604020202020204" pitchFamily="34" charset="0"/>
                        </a:rPr>
                        <a:t>7.</a:t>
                      </a:r>
                    </a:p>
                  </a:txBody>
                  <a:tcPr marT="45721" marB="45721"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algn="just" defTabSz="914400" rtl="0" eaLnBrk="1" latinLnBrk="0" hangingPunct="1"/>
                      <a:r>
                        <a:rPr lang="cs-CZ" altLang="en-US" sz="1700" kern="1200" dirty="0" smtClean="0">
                          <a:solidFill>
                            <a:schemeClr val="tx1"/>
                          </a:solidFill>
                          <a:latin typeface="Arial" panose="020B0604020202020204" pitchFamily="34" charset="0"/>
                          <a:ea typeface="+mn-ea"/>
                          <a:cs typeface="Arial" panose="020B0604020202020204" pitchFamily="34" charset="0"/>
                        </a:rPr>
                        <a:t>Předmětem projektu je zpracování:</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347340">
                <a:tc>
                  <a:txBody>
                    <a:bodyPr/>
                    <a:lstStyle/>
                    <a:p>
                      <a:pPr marL="0" algn="ctr" defTabSz="914400" rtl="0" eaLnBrk="1" latinLnBrk="0" hangingPunct="1"/>
                      <a:r>
                        <a:rPr lang="cs-CZ" sz="1700" kern="1200" dirty="0" smtClean="0">
                          <a:solidFill>
                            <a:schemeClr val="tx1"/>
                          </a:solidFill>
                          <a:latin typeface="Arial" panose="020B0604020202020204" pitchFamily="34" charset="0"/>
                          <a:ea typeface="+mn-ea"/>
                          <a:cs typeface="Arial" panose="020B0604020202020204" pitchFamily="34" charset="0"/>
                        </a:rPr>
                        <a:t>7.1</a:t>
                      </a:r>
                      <a:endParaRPr lang="en-GB" sz="1700" kern="1200" dirty="0">
                        <a:solidFill>
                          <a:schemeClr val="tx1"/>
                        </a:solidFill>
                        <a:latin typeface="Arial" panose="020B0604020202020204" pitchFamily="34" charset="0"/>
                        <a:ea typeface="+mn-ea"/>
                        <a:cs typeface="Arial" panose="020B0604020202020204" pitchFamily="34" charset="0"/>
                      </a:endParaRPr>
                    </a:p>
                  </a:txBody>
                  <a:tcPr marT="45721" marB="45721"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algn="just" defTabSz="914400" rtl="0" eaLnBrk="1" latinLnBrk="0" hangingPunct="1"/>
                      <a:r>
                        <a:rPr lang="cs-CZ" altLang="en-US" sz="1700" kern="1200" dirty="0" smtClean="0">
                          <a:solidFill>
                            <a:schemeClr val="tx1"/>
                          </a:solidFill>
                          <a:latin typeface="Arial" panose="020B0604020202020204" pitchFamily="34" charset="0"/>
                          <a:ea typeface="+mn-ea"/>
                          <a:cs typeface="Arial" panose="020B0604020202020204" pitchFamily="34" charset="0"/>
                        </a:rPr>
                        <a:t>mléka</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56728">
                <a:tc>
                  <a:txBody>
                    <a:bodyPr/>
                    <a:lstStyle/>
                    <a:p>
                      <a:pPr marL="0" algn="ctr" defTabSz="914400" rtl="0" eaLnBrk="1" latinLnBrk="0" hangingPunct="1"/>
                      <a:r>
                        <a:rPr lang="cs-CZ" sz="1700" kern="1200" dirty="0" smtClean="0">
                          <a:solidFill>
                            <a:schemeClr val="tx1"/>
                          </a:solidFill>
                          <a:latin typeface="Arial" panose="020B0604020202020204" pitchFamily="34" charset="0"/>
                          <a:ea typeface="+mn-ea"/>
                          <a:cs typeface="Arial" panose="020B0604020202020204" pitchFamily="34" charset="0"/>
                        </a:rPr>
                        <a:t>7.2</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algn="just" defTabSz="914400" rtl="0" eaLnBrk="1" latinLnBrk="0" hangingPunct="1"/>
                      <a:r>
                        <a:rPr lang="cs-CZ" altLang="en-US" sz="1700" kern="1200" dirty="0" smtClean="0">
                          <a:solidFill>
                            <a:schemeClr val="tx1"/>
                          </a:solidFill>
                          <a:latin typeface="Arial" panose="020B0604020202020204" pitchFamily="34" charset="0"/>
                          <a:ea typeface="+mn-ea"/>
                          <a:cs typeface="Arial" panose="020B0604020202020204" pitchFamily="34" charset="0"/>
                        </a:rPr>
                        <a:t>masa</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62261">
                <a:tc>
                  <a:txBody>
                    <a:bodyPr/>
                    <a:lstStyle/>
                    <a:p>
                      <a:pPr marL="0" algn="ctr" defTabSz="914400" rtl="0" eaLnBrk="1" latinLnBrk="0" hangingPunct="1"/>
                      <a:r>
                        <a:rPr lang="cs-CZ" sz="1700" kern="1200" dirty="0" smtClean="0">
                          <a:solidFill>
                            <a:schemeClr val="tx1"/>
                          </a:solidFill>
                          <a:latin typeface="Arial" panose="020B0604020202020204" pitchFamily="34" charset="0"/>
                          <a:ea typeface="+mn-ea"/>
                          <a:cs typeface="Arial" panose="020B0604020202020204" pitchFamily="34" charset="0"/>
                        </a:rPr>
                        <a:t>7.3</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algn="just" defTabSz="914400" rtl="0" eaLnBrk="1" latinLnBrk="0" hangingPunct="1"/>
                      <a:r>
                        <a:rPr lang="cs-CZ" altLang="en-US" sz="1700" kern="1200" dirty="0" smtClean="0">
                          <a:solidFill>
                            <a:schemeClr val="tx1"/>
                          </a:solidFill>
                          <a:latin typeface="Arial" panose="020B0604020202020204" pitchFamily="34" charset="0"/>
                          <a:ea typeface="+mn-ea"/>
                          <a:cs typeface="Arial" panose="020B0604020202020204" pitchFamily="34" charset="0"/>
                        </a:rPr>
                        <a:t>ovoce/zeleniny, chmele </a:t>
                      </a:r>
                      <a:r>
                        <a:rPr lang="cs-CZ" sz="1700" kern="1200" dirty="0" smtClean="0">
                          <a:solidFill>
                            <a:schemeClr val="tx1"/>
                          </a:solidFill>
                          <a:effectLst/>
                          <a:latin typeface="Arial" panose="020B0604020202020204" pitchFamily="34" charset="0"/>
                          <a:ea typeface="+mn-ea"/>
                          <a:cs typeface="Arial" panose="020B0604020202020204" pitchFamily="34" charset="0"/>
                        </a:rPr>
                        <a:t>a moštových hroznů</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62261">
                <a:tc>
                  <a:txBody>
                    <a:bodyPr/>
                    <a:lstStyle/>
                    <a:p>
                      <a:pPr marL="0" algn="ctr" defTabSz="914400" rtl="0" eaLnBrk="1" latinLnBrk="0" hangingPunct="1"/>
                      <a:r>
                        <a:rPr lang="cs-CZ" sz="1700" kern="1200" dirty="0" smtClean="0">
                          <a:solidFill>
                            <a:srgbClr val="FF0000"/>
                          </a:solidFill>
                          <a:latin typeface="Arial" panose="020B0604020202020204" pitchFamily="34" charset="0"/>
                          <a:ea typeface="+mn-ea"/>
                          <a:cs typeface="Arial" panose="020B0604020202020204" pitchFamily="34" charset="0"/>
                        </a:rPr>
                        <a:t>7.4</a:t>
                      </a:r>
                      <a:endParaRPr lang="en-GB" sz="1700" kern="1200" dirty="0">
                        <a:solidFill>
                          <a:srgbClr val="FF0000"/>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algn="just" defTabSz="914400" rtl="0" eaLnBrk="1" latinLnBrk="0" hangingPunct="1"/>
                      <a:r>
                        <a:rPr lang="cs-CZ" altLang="en-US" sz="1700" kern="1200" dirty="0" smtClean="0">
                          <a:solidFill>
                            <a:srgbClr val="FF0000"/>
                          </a:solidFill>
                          <a:latin typeface="Arial" panose="020B0604020202020204" pitchFamily="34" charset="0"/>
                          <a:ea typeface="+mn-ea"/>
                          <a:cs typeface="Arial" panose="020B0604020202020204" pitchFamily="34" charset="0"/>
                        </a:rPr>
                        <a:t>krmiva </a:t>
                      </a:r>
                      <a:endParaRPr lang="en-GB" sz="1700" kern="1200" dirty="0">
                        <a:solidFill>
                          <a:srgbClr val="FF0000"/>
                        </a:solidFill>
                        <a:latin typeface="Arial" panose="020B0604020202020204" pitchFamily="34" charset="0"/>
                        <a:ea typeface="+mn-ea"/>
                        <a:cs typeface="Arial" panose="020B0604020202020204" pitchFamily="34" charset="0"/>
                      </a:endParaRP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770185">
                <a:tc>
                  <a:txBody>
                    <a:bodyPr/>
                    <a:lstStyle/>
                    <a:p>
                      <a:pPr marL="0" algn="ctr" defTabSz="914400" rtl="0" eaLnBrk="1" latinLnBrk="0" hangingPunct="1"/>
                      <a:r>
                        <a:rPr lang="cs-CZ" sz="1700" kern="1200" dirty="0" smtClean="0">
                          <a:solidFill>
                            <a:schemeClr val="tx1"/>
                          </a:solidFill>
                          <a:latin typeface="Arial" panose="020B0604020202020204" pitchFamily="34" charset="0"/>
                          <a:ea typeface="+mn-ea"/>
                          <a:cs typeface="Arial" panose="020B0604020202020204" pitchFamily="34" charset="0"/>
                        </a:rPr>
                        <a:t>8.</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cs-CZ" altLang="en-US" sz="1700" kern="1200" dirty="0" smtClean="0">
                          <a:solidFill>
                            <a:schemeClr val="tx1"/>
                          </a:solidFill>
                          <a:latin typeface="Arial" panose="020B0604020202020204" pitchFamily="34" charset="0"/>
                          <a:ea typeface="+mn-ea"/>
                          <a:cs typeface="Arial" panose="020B0604020202020204" pitchFamily="34" charset="0"/>
                        </a:rPr>
                        <a:t>Žadatel nejpozději k Žádosti o proplacení předloží platné osvědčení o původu biopotraviny/</a:t>
                      </a:r>
                      <a:r>
                        <a:rPr lang="cs-CZ" altLang="en-US" sz="1700" kern="1200" dirty="0" err="1" smtClean="0">
                          <a:solidFill>
                            <a:schemeClr val="tx1"/>
                          </a:solidFill>
                          <a:latin typeface="Arial" panose="020B0604020202020204" pitchFamily="34" charset="0"/>
                          <a:ea typeface="+mn-ea"/>
                          <a:cs typeface="Arial" panose="020B0604020202020204" pitchFamily="34" charset="0"/>
                        </a:rPr>
                        <a:t>biokrmiva</a:t>
                      </a:r>
                      <a:r>
                        <a:rPr lang="cs-CZ" altLang="en-US" sz="1700" kern="1200" dirty="0" smtClean="0">
                          <a:solidFill>
                            <a:schemeClr val="tx1"/>
                          </a:solidFill>
                          <a:latin typeface="Arial" panose="020B0604020202020204" pitchFamily="34" charset="0"/>
                          <a:ea typeface="+mn-ea"/>
                          <a:cs typeface="Arial" panose="020B0604020202020204" pitchFamily="34" charset="0"/>
                        </a:rPr>
                        <a:t>, které je vydáno na některý výrobek žadatele a bude dosahovat</a:t>
                      </a: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770185">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ctr"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en-US" sz="1700" kern="1200" dirty="0" smtClean="0">
                          <a:solidFill>
                            <a:schemeClr val="tx1"/>
                          </a:solidFill>
                          <a:latin typeface="Arial" panose="020B0604020202020204" pitchFamily="34" charset="0"/>
                          <a:ea typeface="+mn-ea"/>
                          <a:cs typeface="Arial" panose="020B0604020202020204" pitchFamily="34" charset="0"/>
                        </a:rPr>
                        <a:t>8.1</a:t>
                      </a:r>
                    </a:p>
                  </a:txBody>
                  <a:tcPr marT="45701" marB="45701"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just"/>
                      <a:r>
                        <a:rPr lang="cs-CZ" altLang="en-US" sz="1700" kern="1200" dirty="0" smtClean="0">
                          <a:solidFill>
                            <a:schemeClr val="tx1"/>
                          </a:solidFill>
                          <a:latin typeface="Arial" panose="020B0604020202020204" pitchFamily="34" charset="0"/>
                          <a:ea typeface="+mn-ea"/>
                          <a:cs typeface="Arial" panose="020B0604020202020204" pitchFamily="34" charset="0"/>
                        </a:rPr>
                        <a:t>více než 75% podílu příjmu/výnosu z produkce biopotravin/</a:t>
                      </a:r>
                      <a:r>
                        <a:rPr lang="cs-CZ" altLang="en-US" sz="1700" kern="1200" dirty="0" err="1" smtClean="0">
                          <a:solidFill>
                            <a:schemeClr val="tx1"/>
                          </a:solidFill>
                          <a:latin typeface="Arial" panose="020B0604020202020204" pitchFamily="34" charset="0"/>
                          <a:ea typeface="+mn-ea"/>
                          <a:cs typeface="Arial" panose="020B0604020202020204" pitchFamily="34" charset="0"/>
                        </a:rPr>
                        <a:t>biokrmiv</a:t>
                      </a:r>
                      <a:r>
                        <a:rPr lang="cs-CZ" altLang="en-US" sz="1700" kern="1200" dirty="0" smtClean="0">
                          <a:solidFill>
                            <a:schemeClr val="tx1"/>
                          </a:solidFill>
                          <a:latin typeface="Arial" panose="020B0604020202020204" pitchFamily="34" charset="0"/>
                          <a:ea typeface="+mn-ea"/>
                          <a:cs typeface="Arial" panose="020B0604020202020204" pitchFamily="34" charset="0"/>
                        </a:rPr>
                        <a:t> na celkových příjmech/výnosech z produkce potravin/krmiv, nebo více než 25 mil. Kč příjmu/výnosu za produkci biopotravin/</a:t>
                      </a:r>
                      <a:r>
                        <a:rPr lang="cs-CZ" altLang="en-US" sz="1700" kern="1200" dirty="0" err="1" smtClean="0">
                          <a:solidFill>
                            <a:schemeClr val="tx1"/>
                          </a:solidFill>
                          <a:latin typeface="Arial" panose="020B0604020202020204" pitchFamily="34" charset="0"/>
                          <a:ea typeface="+mn-ea"/>
                          <a:cs typeface="Arial" panose="020B0604020202020204" pitchFamily="34" charset="0"/>
                        </a:rPr>
                        <a:t>biokrmiv</a:t>
                      </a:r>
                      <a:r>
                        <a:rPr lang="cs-CZ" altLang="en-US" sz="1700" kern="1200" dirty="0" smtClean="0">
                          <a:solidFill>
                            <a:schemeClr val="tx1"/>
                          </a:solidFill>
                          <a:latin typeface="Arial" panose="020B0604020202020204" pitchFamily="34" charset="0"/>
                          <a:ea typeface="+mn-ea"/>
                          <a:cs typeface="Arial" panose="020B0604020202020204" pitchFamily="34" charset="0"/>
                        </a:rPr>
                        <a:t> </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1049041">
                <a:tc>
                  <a:txBody>
                    <a:bodyPr/>
                    <a:lstStyle/>
                    <a:p>
                      <a:pPr algn="ctr"/>
                      <a:r>
                        <a:rPr lang="cs-CZ" sz="1700" kern="1200" dirty="0" smtClean="0">
                          <a:solidFill>
                            <a:schemeClr val="tx1"/>
                          </a:solidFill>
                          <a:latin typeface="Arial" panose="020B0604020202020204" pitchFamily="34" charset="0"/>
                          <a:ea typeface="+mn-ea"/>
                          <a:cs typeface="Arial" panose="020B0604020202020204" pitchFamily="34" charset="0"/>
                        </a:rPr>
                        <a:t>8.2</a:t>
                      </a:r>
                      <a:endParaRPr lang="en-GB" sz="1700" kern="1200" dirty="0">
                        <a:solidFill>
                          <a:schemeClr val="tx1"/>
                        </a:solidFill>
                        <a:latin typeface="Arial" panose="020B0604020202020204" pitchFamily="34" charset="0"/>
                        <a:ea typeface="+mn-ea"/>
                        <a:cs typeface="Arial" panose="020B0604020202020204" pitchFamily="34" charset="0"/>
                      </a:endParaRPr>
                    </a:p>
                  </a:txBody>
                  <a:tcPr marT="45701" marB="45701"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just"/>
                      <a:r>
                        <a:rPr lang="cs-CZ" altLang="en-US" sz="1700" kern="1200" dirty="0" smtClean="0">
                          <a:solidFill>
                            <a:schemeClr val="tx1"/>
                          </a:solidFill>
                          <a:latin typeface="Arial" panose="020B0604020202020204" pitchFamily="34" charset="0"/>
                          <a:ea typeface="+mn-ea"/>
                          <a:cs typeface="Arial" panose="020B0604020202020204" pitchFamily="34" charset="0"/>
                        </a:rPr>
                        <a:t>10 – 75 % (včetně) podílu příjmu/výnosu z produkce biopotravin/</a:t>
                      </a:r>
                      <a:r>
                        <a:rPr lang="cs-CZ" altLang="en-US" sz="1700" kern="1200" dirty="0" err="1" smtClean="0">
                          <a:solidFill>
                            <a:schemeClr val="tx1"/>
                          </a:solidFill>
                          <a:latin typeface="Arial" panose="020B0604020202020204" pitchFamily="34" charset="0"/>
                          <a:ea typeface="+mn-ea"/>
                          <a:cs typeface="Arial" panose="020B0604020202020204" pitchFamily="34" charset="0"/>
                        </a:rPr>
                        <a:t>biokrmiv</a:t>
                      </a:r>
                      <a:r>
                        <a:rPr lang="cs-CZ" altLang="en-US" sz="1700" kern="1200" dirty="0" smtClean="0">
                          <a:solidFill>
                            <a:schemeClr val="tx1"/>
                          </a:solidFill>
                          <a:latin typeface="Arial" panose="020B0604020202020204" pitchFamily="34" charset="0"/>
                          <a:ea typeface="+mn-ea"/>
                          <a:cs typeface="Arial" panose="020B0604020202020204" pitchFamily="34" charset="0"/>
                        </a:rPr>
                        <a:t> na celkových příjmech/výnosech z produkce potravin/krmiv, nebo 10 – 25 mil. Kč (včetně) příjmu/výnosu za produkci biopotravin/ </a:t>
                      </a:r>
                      <a:r>
                        <a:rPr lang="cs-CZ" altLang="en-US" sz="1700" kern="1200" dirty="0" err="1" smtClean="0">
                          <a:solidFill>
                            <a:schemeClr val="tx1"/>
                          </a:solidFill>
                          <a:latin typeface="Arial" panose="020B0604020202020204" pitchFamily="34" charset="0"/>
                          <a:ea typeface="+mn-ea"/>
                          <a:cs typeface="Arial" panose="020B0604020202020204" pitchFamily="34" charset="0"/>
                        </a:rPr>
                        <a:t>biokrmiv</a:t>
                      </a:r>
                      <a:r>
                        <a:rPr lang="cs-CZ" altLang="en-US" sz="1700" kern="1200" dirty="0" smtClean="0">
                          <a:solidFill>
                            <a:schemeClr val="tx1"/>
                          </a:solidFill>
                          <a:latin typeface="Arial" panose="020B0604020202020204" pitchFamily="34" charset="0"/>
                          <a:ea typeface="+mn-ea"/>
                          <a:cs typeface="Arial" panose="020B0604020202020204" pitchFamily="34" charset="0"/>
                        </a:rPr>
                        <a:t> </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39735267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cs-CZ" sz="2000" dirty="0"/>
              <a:t>Operace 4.2.1</a:t>
            </a:r>
            <a:br>
              <a:rPr lang="cs-CZ" sz="2000" dirty="0"/>
            </a:br>
            <a:r>
              <a:rPr lang="cs-CZ" sz="2000" dirty="0"/>
              <a:t>Preferenční kritéria </a:t>
            </a:r>
            <a:r>
              <a:rPr lang="cs-CZ" sz="2000" dirty="0" smtClean="0"/>
              <a:t>(3)</a:t>
            </a:r>
            <a:r>
              <a:rPr lang="cs-CZ" sz="2000" u="sng" dirty="0"/>
              <a:t/>
            </a:r>
            <a:br>
              <a:rPr lang="cs-CZ" sz="2000" u="sng" dirty="0"/>
            </a:br>
            <a:r>
              <a:rPr lang="cs-CZ" sz="2000" dirty="0"/>
              <a:t/>
            </a:r>
            <a:br>
              <a:rPr lang="cs-CZ" sz="2000" dirty="0"/>
            </a:br>
            <a:endParaRPr lang="cs-CZ" sz="2000" dirty="0"/>
          </a:p>
        </p:txBody>
      </p:sp>
      <p:graphicFrame>
        <p:nvGraphicFramePr>
          <p:cNvPr id="4" name="Group 3"/>
          <p:cNvGraphicFramePr>
            <a:graphicFrameLocks noGrp="1"/>
          </p:cNvGraphicFramePr>
          <p:nvPr>
            <p:extLst>
              <p:ext uri="{D42A27DB-BD31-4B8C-83A1-F6EECF244321}">
                <p14:modId xmlns:p14="http://schemas.microsoft.com/office/powerpoint/2010/main" val="3460242710"/>
              </p:ext>
            </p:extLst>
          </p:nvPr>
        </p:nvGraphicFramePr>
        <p:xfrm>
          <a:off x="539750" y="1314954"/>
          <a:ext cx="8136706" cy="3914245"/>
        </p:xfrm>
        <a:graphic>
          <a:graphicData uri="http://schemas.openxmlformats.org/drawingml/2006/table">
            <a:tbl>
              <a:tblPr/>
              <a:tblGrid>
                <a:gridCol w="1311577"/>
                <a:gridCol w="6825129"/>
              </a:tblGrid>
              <a:tr h="1363285">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ctr" defTabSz="914400"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en-US" sz="1700" kern="1200" dirty="0" smtClean="0">
                          <a:solidFill>
                            <a:schemeClr val="tx1"/>
                          </a:solidFill>
                          <a:latin typeface="Arial" panose="020B0604020202020204" pitchFamily="34" charset="0"/>
                          <a:ea typeface="+mn-ea"/>
                          <a:cs typeface="Arial" panose="020B0604020202020204" pitchFamily="34" charset="0"/>
                        </a:rPr>
                        <a:t>9.</a:t>
                      </a:r>
                    </a:p>
                  </a:txBody>
                  <a:tcPr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cs-CZ" altLang="en-US" sz="1700" kern="1200" dirty="0" smtClean="0">
                          <a:solidFill>
                            <a:schemeClr val="tx1"/>
                          </a:solidFill>
                          <a:latin typeface="Arial" panose="020B0604020202020204" pitchFamily="34" charset="0"/>
                          <a:ea typeface="+mn-ea"/>
                          <a:cs typeface="Arial" panose="020B0604020202020204" pitchFamily="34" charset="0"/>
                        </a:rPr>
                        <a:t>Žadatel má registrovanou značku kvality potravin KLASA u některého ze svých výrobků, nebo je některý z jeho produktů označen jako produkt s chráněným zeměpisným označením nebo označením původu nebo jako zaručená tradiční specialita, či získal ocenění Regionální potravina nebo </a:t>
                      </a:r>
                      <a:r>
                        <a:rPr lang="cs-CZ" altLang="en-US" sz="1700" kern="1200" dirty="0" smtClean="0">
                          <a:solidFill>
                            <a:srgbClr val="FF0000"/>
                          </a:solidFill>
                          <a:latin typeface="Arial" panose="020B0604020202020204" pitchFamily="34" charset="0"/>
                          <a:ea typeface="+mn-ea"/>
                          <a:cs typeface="Arial" panose="020B0604020202020204" pitchFamily="34" charset="0"/>
                        </a:rPr>
                        <a:t>Česká biopotravina</a:t>
                      </a:r>
                      <a:r>
                        <a:rPr lang="cs-CZ" altLang="en-US" sz="1700" kern="1200" dirty="0" smtClean="0">
                          <a:solidFill>
                            <a:schemeClr val="tx1"/>
                          </a:solidFill>
                          <a:latin typeface="Arial" panose="020B0604020202020204" pitchFamily="34" charset="0"/>
                          <a:ea typeface="+mn-ea"/>
                          <a:cs typeface="Arial" panose="020B0604020202020204" pitchFamily="34" charset="0"/>
                        </a:rPr>
                        <a:t>.</a:t>
                      </a: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551431">
                <a:tc>
                  <a:txBody>
                    <a:bodyPr/>
                    <a:lstStyle/>
                    <a:p>
                      <a:pPr marL="0" algn="ctr" defTabSz="914400" rtl="0" eaLnBrk="1" latinLnBrk="0" hangingPunct="1"/>
                      <a:r>
                        <a:rPr lang="cs-CZ" sz="1700" kern="1200" dirty="0" smtClean="0">
                          <a:solidFill>
                            <a:schemeClr val="tx1"/>
                          </a:solidFill>
                          <a:latin typeface="Arial" panose="020B0604020202020204" pitchFamily="34" charset="0"/>
                          <a:ea typeface="+mn-ea"/>
                          <a:cs typeface="Arial" panose="020B0604020202020204" pitchFamily="34" charset="0"/>
                        </a:rPr>
                        <a:t>10.</a:t>
                      </a:r>
                      <a:endParaRPr lang="en-GB" sz="1700" kern="1200" dirty="0">
                        <a:solidFill>
                          <a:schemeClr val="tx1"/>
                        </a:solidFill>
                        <a:latin typeface="Arial" panose="020B0604020202020204" pitchFamily="34" charset="0"/>
                        <a:ea typeface="+mn-ea"/>
                        <a:cs typeface="Arial" panose="020B0604020202020204" pitchFamily="34" charset="0"/>
                      </a:endParaRPr>
                    </a:p>
                  </a:txBody>
                  <a:tcPr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algn="just" defTabSz="914400" rtl="0" eaLnBrk="1" latinLnBrk="0" hangingPunct="1"/>
                      <a:r>
                        <a:rPr lang="cs-CZ" altLang="en-US" sz="1700" kern="1200" dirty="0" smtClean="0">
                          <a:solidFill>
                            <a:schemeClr val="tx1"/>
                          </a:solidFill>
                          <a:latin typeface="Arial" panose="020B0604020202020204" pitchFamily="34" charset="0"/>
                          <a:ea typeface="+mn-ea"/>
                          <a:cs typeface="Arial" panose="020B0604020202020204" pitchFamily="34" charset="0"/>
                        </a:rPr>
                        <a:t>Podnik uplatňuje certifikovaný systém bezpečnosti a jakosti potravin/ krmiv nebo je nositelem certifikátu Management životního prostředí</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896075">
                <a:tc>
                  <a:txBody>
                    <a:bodyPr/>
                    <a:lstStyle/>
                    <a:p>
                      <a:pPr marL="0" algn="ctr" defTabSz="914400" rtl="0" eaLnBrk="1" latinLnBrk="0" hangingPunct="1"/>
                      <a:r>
                        <a:rPr lang="cs-CZ" sz="1700" kern="1200" dirty="0" smtClean="0">
                          <a:solidFill>
                            <a:schemeClr val="tx1"/>
                          </a:solidFill>
                          <a:latin typeface="Arial" panose="020B0604020202020204" pitchFamily="34" charset="0"/>
                          <a:ea typeface="+mn-ea"/>
                          <a:cs typeface="Arial" panose="020B0604020202020204" pitchFamily="34" charset="0"/>
                        </a:rPr>
                        <a:t>11.</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algn="just" defTabSz="914400" rtl="0" eaLnBrk="1" latinLnBrk="0" hangingPunct="1"/>
                      <a:r>
                        <a:rPr lang="cs-CZ" altLang="en-US" sz="1700" kern="1200" dirty="0" smtClean="0">
                          <a:solidFill>
                            <a:schemeClr val="tx1"/>
                          </a:solidFill>
                          <a:latin typeface="Arial" panose="020B0604020202020204" pitchFamily="34" charset="0"/>
                          <a:ea typeface="+mn-ea"/>
                          <a:cs typeface="Arial" panose="020B0604020202020204" pitchFamily="34" charset="0"/>
                        </a:rPr>
                        <a:t>Místo/a realizace projektu se nachází v hospodářsky problémových regionech definovaných v příloze usnesení vlády ČR č. 344 ze dne </a:t>
                      </a:r>
                    </a:p>
                    <a:p>
                      <a:pPr marL="0" algn="just" defTabSz="914400" rtl="0" eaLnBrk="1" latinLnBrk="0" hangingPunct="1"/>
                      <a:r>
                        <a:rPr lang="cs-CZ" altLang="en-US" sz="1700" kern="1200" dirty="0" smtClean="0">
                          <a:solidFill>
                            <a:schemeClr val="tx1"/>
                          </a:solidFill>
                          <a:latin typeface="Arial" panose="020B0604020202020204" pitchFamily="34" charset="0"/>
                          <a:ea typeface="+mn-ea"/>
                          <a:cs typeface="Arial" panose="020B0604020202020204" pitchFamily="34" charset="0"/>
                        </a:rPr>
                        <a:t>15. května 2013 ke Strategii regionálního rozvoje ČR 2014-2020 </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545314">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ctr"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en-US" sz="1700" kern="1200" dirty="0" smtClean="0">
                          <a:solidFill>
                            <a:schemeClr val="tx1"/>
                          </a:solidFill>
                          <a:latin typeface="Arial" panose="020B0604020202020204" pitchFamily="34" charset="0"/>
                          <a:ea typeface="+mn-ea"/>
                          <a:cs typeface="Arial" panose="020B0604020202020204" pitchFamily="34" charset="0"/>
                        </a:rPr>
                        <a:t>12.</a:t>
                      </a:r>
                    </a:p>
                  </a:txBody>
                  <a:tcPr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just"/>
                      <a:r>
                        <a:rPr lang="cs-CZ" altLang="en-US" sz="1700" kern="1200" dirty="0" smtClean="0">
                          <a:solidFill>
                            <a:schemeClr val="tx1"/>
                          </a:solidFill>
                          <a:latin typeface="Arial" panose="020B0604020202020204" pitchFamily="34" charset="0"/>
                          <a:ea typeface="+mn-ea"/>
                          <a:cs typeface="Arial" panose="020B0604020202020204" pitchFamily="34" charset="0"/>
                        </a:rPr>
                        <a:t>Předmětem projektu je investice do technologií umístěných v objektu ve vlastnictví žadatele </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558140">
                <a:tc>
                  <a:txBody>
                    <a:bodyPr/>
                    <a:lstStyle/>
                    <a:p>
                      <a:pPr algn="ctr"/>
                      <a:r>
                        <a:rPr lang="cs-CZ" sz="1700" kern="1200" dirty="0" smtClean="0">
                          <a:solidFill>
                            <a:schemeClr val="tx1"/>
                          </a:solidFill>
                          <a:latin typeface="Arial" panose="020B0604020202020204" pitchFamily="34" charset="0"/>
                          <a:ea typeface="+mn-ea"/>
                          <a:cs typeface="Arial" panose="020B0604020202020204" pitchFamily="34" charset="0"/>
                        </a:rPr>
                        <a:t>13.</a:t>
                      </a:r>
                      <a:endParaRPr lang="en-GB" sz="1700" kern="1200" dirty="0">
                        <a:solidFill>
                          <a:schemeClr val="tx1"/>
                        </a:solidFill>
                        <a:latin typeface="Arial" panose="020B0604020202020204" pitchFamily="34" charset="0"/>
                        <a:ea typeface="+mn-ea"/>
                        <a:cs typeface="Arial" panose="020B0604020202020204" pitchFamily="34" charset="0"/>
                      </a:endParaRPr>
                    </a:p>
                  </a:txBody>
                  <a:tcPr marT="45726" marB="45726"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just"/>
                      <a:r>
                        <a:rPr lang="cs-CZ" altLang="en-US" sz="1700" kern="1200" dirty="0" smtClean="0">
                          <a:solidFill>
                            <a:schemeClr val="tx1"/>
                          </a:solidFill>
                          <a:latin typeface="Arial" panose="020B0604020202020204" pitchFamily="34" charset="0"/>
                          <a:ea typeface="+mn-ea"/>
                          <a:cs typeface="Arial" panose="020B0604020202020204" pitchFamily="34" charset="0"/>
                        </a:rPr>
                        <a:t>Předmětem projektu je pořízení informačních techno­logií souvisejících s </a:t>
                      </a:r>
                      <a:r>
                        <a:rPr lang="cs-CZ" altLang="en-US" sz="1700" kern="1200" dirty="0" err="1" smtClean="0">
                          <a:solidFill>
                            <a:schemeClr val="tx1"/>
                          </a:solidFill>
                          <a:latin typeface="Arial" panose="020B0604020202020204" pitchFamily="34" charset="0"/>
                          <a:ea typeface="+mn-ea"/>
                          <a:cs typeface="Arial" panose="020B0604020202020204" pitchFamily="34" charset="0"/>
                        </a:rPr>
                        <a:t>dohledatelností</a:t>
                      </a:r>
                      <a:r>
                        <a:rPr lang="cs-CZ" altLang="en-US" sz="1700" kern="1200" dirty="0" smtClean="0">
                          <a:solidFill>
                            <a:schemeClr val="tx1"/>
                          </a:solidFill>
                          <a:latin typeface="Arial" panose="020B0604020202020204" pitchFamily="34" charset="0"/>
                          <a:ea typeface="+mn-ea"/>
                          <a:cs typeface="Arial" panose="020B0604020202020204" pitchFamily="34" charset="0"/>
                        </a:rPr>
                        <a:t> výrobku </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2564842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000" dirty="0"/>
              <a:t>Operace 4.2.1</a:t>
            </a:r>
            <a:br>
              <a:rPr lang="cs-CZ" sz="2000" dirty="0"/>
            </a:br>
            <a:r>
              <a:rPr lang="cs-CZ" sz="2000" dirty="0"/>
              <a:t>Preferenční kritéria </a:t>
            </a:r>
            <a:r>
              <a:rPr lang="cs-CZ" sz="2000" dirty="0" smtClean="0"/>
              <a:t>pro záměr a)</a:t>
            </a:r>
            <a:endParaRPr lang="cs-CZ" sz="2000" dirty="0"/>
          </a:p>
        </p:txBody>
      </p:sp>
      <p:graphicFrame>
        <p:nvGraphicFramePr>
          <p:cNvPr id="4" name="Group 3"/>
          <p:cNvGraphicFramePr>
            <a:graphicFrameLocks noGrp="1"/>
          </p:cNvGraphicFramePr>
          <p:nvPr>
            <p:extLst>
              <p:ext uri="{D42A27DB-BD31-4B8C-83A1-F6EECF244321}">
                <p14:modId xmlns:p14="http://schemas.microsoft.com/office/powerpoint/2010/main" val="2824536627"/>
              </p:ext>
            </p:extLst>
          </p:nvPr>
        </p:nvGraphicFramePr>
        <p:xfrm>
          <a:off x="611560" y="1268761"/>
          <a:ext cx="7848674" cy="4916721"/>
        </p:xfrm>
        <a:graphic>
          <a:graphicData uri="http://schemas.openxmlformats.org/drawingml/2006/table">
            <a:tbl>
              <a:tblPr/>
              <a:tblGrid>
                <a:gridCol w="1265149"/>
                <a:gridCol w="6583525"/>
              </a:tblGrid>
              <a:tr h="576063">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ctr"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cs-CZ" altLang="en-US" sz="2000" b="1" i="0" u="none" strike="noStrike" cap="none" normalizeH="0" baseline="0" dirty="0" smtClean="0">
                          <a:ln>
                            <a:noFill/>
                          </a:ln>
                          <a:solidFill>
                            <a:srgbClr val="FFFFFF"/>
                          </a:solidFill>
                          <a:effectLst/>
                          <a:latin typeface="Arial" panose="020B0604020202020204" pitchFamily="34" charset="0"/>
                          <a:ea typeface="Microsoft YaHei" panose="020B0503020204020204" pitchFamily="34" charset="-122"/>
                          <a:cs typeface="Arial" panose="020B0604020202020204" pitchFamily="34" charset="0"/>
                        </a:rPr>
                        <a:t>Pořadí</a:t>
                      </a:r>
                    </a:p>
                  </a:txBody>
                  <a:tcPr marT="45726" marB="45726"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rgbClr val="99CC00"/>
                    </a:solidFill>
                  </a:tcPr>
                </a:tc>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ctr"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cs-CZ" altLang="en-US" sz="2000" b="1" i="0" u="none" strike="noStrike" cap="none" normalizeH="0" baseline="0" dirty="0" smtClean="0">
                          <a:ln>
                            <a:noFill/>
                          </a:ln>
                          <a:solidFill>
                            <a:srgbClr val="FFFFFF"/>
                          </a:solidFill>
                          <a:effectLst/>
                          <a:latin typeface="Arial" panose="020B0604020202020204" pitchFamily="34" charset="0"/>
                          <a:ea typeface="Microsoft YaHei" panose="020B0503020204020204" pitchFamily="34" charset="-122"/>
                          <a:cs typeface="Arial" panose="020B0604020202020204" pitchFamily="34" charset="0"/>
                        </a:rPr>
                        <a:t>Kritérium</a:t>
                      </a:r>
                    </a:p>
                  </a:txBody>
                  <a:tcPr marT="45726" marB="45726"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rgbClr val="99CC00"/>
                    </a:solidFill>
                  </a:tcPr>
                </a:tc>
              </a:tr>
              <a:tr h="347790">
                <a:tc>
                  <a:txBody>
                    <a:bodyPr/>
                    <a:lstStyle/>
                    <a:p>
                      <a:pPr algn="ctr"/>
                      <a:r>
                        <a:rPr lang="cs-CZ" sz="1700" kern="1200" dirty="0" smtClean="0">
                          <a:solidFill>
                            <a:schemeClr val="tx1"/>
                          </a:solidFill>
                          <a:latin typeface="Arial" panose="020B0604020202020204" pitchFamily="34" charset="0"/>
                          <a:ea typeface="+mn-ea"/>
                          <a:cs typeface="Arial" panose="020B0604020202020204" pitchFamily="34" charset="0"/>
                        </a:rPr>
                        <a:t>14.</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sz="1700" b="0" kern="1200" dirty="0" smtClean="0">
                          <a:solidFill>
                            <a:schemeClr val="tx1"/>
                          </a:solidFill>
                          <a:effectLst/>
                          <a:latin typeface="Arial" panose="020B0604020202020204" pitchFamily="34" charset="0"/>
                          <a:ea typeface="+mn-ea"/>
                          <a:cs typeface="Arial" panose="020B0604020202020204" pitchFamily="34" charset="0"/>
                        </a:rPr>
                        <a:t>Výdaje, ze kterých je stanovena dotace jsou</a:t>
                      </a:r>
                      <a:endParaRPr lang="en-GB" sz="1700" b="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300282">
                <a:tc>
                  <a:txBody>
                    <a:bodyPr/>
                    <a:lstStyle/>
                    <a:p>
                      <a:pPr algn="ctr"/>
                      <a:r>
                        <a:rPr lang="cs-CZ" sz="1700" kern="1200" dirty="0" smtClean="0">
                          <a:solidFill>
                            <a:srgbClr val="FF0000"/>
                          </a:solidFill>
                          <a:latin typeface="Arial" panose="020B0604020202020204" pitchFamily="34" charset="0"/>
                          <a:ea typeface="+mn-ea"/>
                          <a:cs typeface="Arial" panose="020B0604020202020204" pitchFamily="34" charset="0"/>
                        </a:rPr>
                        <a:t>14.1</a:t>
                      </a:r>
                      <a:endParaRPr lang="en-GB" sz="1700" kern="1200" dirty="0">
                        <a:solidFill>
                          <a:srgbClr val="FF0000"/>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sz="1700" kern="1200" dirty="0" smtClean="0">
                          <a:solidFill>
                            <a:srgbClr val="FF0000"/>
                          </a:solidFill>
                          <a:effectLst/>
                          <a:latin typeface="Arial" panose="020B0604020202020204" pitchFamily="34" charset="0"/>
                          <a:ea typeface="+mn-ea"/>
                          <a:cs typeface="Arial" panose="020B0604020202020204" pitchFamily="34" charset="0"/>
                        </a:rPr>
                        <a:t>do 1 miliónu Kč (včetně)</a:t>
                      </a:r>
                      <a:endParaRPr lang="en-GB" sz="1700" kern="1200" dirty="0">
                        <a:solidFill>
                          <a:srgbClr val="FF0000"/>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360040">
                <a:tc>
                  <a:txBody>
                    <a:bodyPr/>
                    <a:lstStyle/>
                    <a:p>
                      <a:pPr algn="ctr"/>
                      <a:r>
                        <a:rPr lang="cs-CZ" sz="1700" kern="1200" dirty="0" smtClean="0">
                          <a:solidFill>
                            <a:srgbClr val="FF0000"/>
                          </a:solidFill>
                          <a:latin typeface="Arial" panose="020B0604020202020204" pitchFamily="34" charset="0"/>
                          <a:ea typeface="+mn-ea"/>
                          <a:cs typeface="Arial" panose="020B0604020202020204" pitchFamily="34" charset="0"/>
                        </a:rPr>
                        <a:t>14.2</a:t>
                      </a:r>
                      <a:endParaRPr lang="en-GB" sz="1700" kern="1200" dirty="0">
                        <a:solidFill>
                          <a:srgbClr val="FF0000"/>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sz="1700" kern="1200" dirty="0" smtClean="0">
                          <a:solidFill>
                            <a:srgbClr val="FF0000"/>
                          </a:solidFill>
                          <a:effectLst/>
                          <a:latin typeface="Arial" panose="020B0604020202020204" pitchFamily="34" charset="0"/>
                          <a:ea typeface="+mn-ea"/>
                          <a:cs typeface="Arial" panose="020B0604020202020204" pitchFamily="34" charset="0"/>
                        </a:rPr>
                        <a:t>více než 1 - 3 milióny Kč  (včetně)</a:t>
                      </a:r>
                      <a:endParaRPr lang="en-GB" sz="1700" kern="1200" dirty="0">
                        <a:solidFill>
                          <a:srgbClr val="FF0000"/>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88032">
                <a:tc>
                  <a:txBody>
                    <a:bodyPr/>
                    <a:lstStyle/>
                    <a:p>
                      <a:pPr algn="ctr"/>
                      <a:r>
                        <a:rPr lang="cs-CZ" sz="1700" kern="1200" dirty="0" smtClean="0">
                          <a:solidFill>
                            <a:schemeClr val="tx1"/>
                          </a:solidFill>
                          <a:latin typeface="Arial" panose="020B0604020202020204" pitchFamily="34" charset="0"/>
                          <a:ea typeface="+mn-ea"/>
                          <a:cs typeface="Arial" panose="020B0604020202020204" pitchFamily="34" charset="0"/>
                        </a:rPr>
                        <a:t>14.3</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sz="1700" kern="1200" dirty="0" smtClean="0">
                          <a:solidFill>
                            <a:schemeClr val="tx1"/>
                          </a:solidFill>
                          <a:effectLst/>
                          <a:latin typeface="Arial" panose="020B0604020202020204" pitchFamily="34" charset="0"/>
                          <a:ea typeface="+mn-ea"/>
                          <a:cs typeface="Arial" panose="020B0604020202020204" pitchFamily="34" charset="0"/>
                        </a:rPr>
                        <a:t>více než 3 – 5 miliónů Kč (včetně)</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16024">
                <a:tc>
                  <a:txBody>
                    <a:bodyPr/>
                    <a:lstStyle/>
                    <a:p>
                      <a:pPr marL="0" algn="ctr" defTabSz="914400" rtl="0" eaLnBrk="1" latinLnBrk="0" hangingPunct="1"/>
                      <a:r>
                        <a:rPr lang="cs-CZ" sz="1700" b="0" kern="1200" baseline="0" dirty="0" smtClean="0">
                          <a:solidFill>
                            <a:schemeClr val="tx1"/>
                          </a:solidFill>
                          <a:effectLst/>
                          <a:latin typeface="Arial" panose="020B0604020202020204" pitchFamily="34" charset="0"/>
                          <a:ea typeface="+mn-ea"/>
                          <a:cs typeface="Arial" panose="020B0604020202020204" pitchFamily="34" charset="0"/>
                        </a:rPr>
                        <a:t>15.</a:t>
                      </a:r>
                      <a:endParaRPr lang="en-GB" sz="1700" b="0" kern="1200" baseline="0" dirty="0">
                        <a:solidFill>
                          <a:schemeClr val="tx1"/>
                        </a:solidFill>
                        <a:effectLst/>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spcBef>
                          <a:spcPts val="500"/>
                        </a:spcBef>
                        <a:buClr>
                          <a:srgbClr val="666600"/>
                        </a:buClr>
                        <a:buSzPct val="75000"/>
                        <a:buFont typeface="Wingdings" panose="05000000000000000000" pitchFamily="2" charset="2"/>
                        <a:buNone/>
                      </a:pPr>
                      <a:r>
                        <a:rPr lang="cs-CZ" sz="1700" b="0" kern="1200" dirty="0" smtClean="0">
                          <a:solidFill>
                            <a:schemeClr val="tx1"/>
                          </a:solidFill>
                          <a:effectLst/>
                          <a:latin typeface="Arial" panose="020B0604020202020204" pitchFamily="34" charset="0"/>
                          <a:ea typeface="+mn-ea"/>
                          <a:cs typeface="Arial" panose="020B0604020202020204" pitchFamily="34" charset="0"/>
                        </a:rPr>
                        <a:t>Žadatel je mladý zemědělec do 40 let</a:t>
                      </a:r>
                      <a:endParaRPr lang="cs-CZ" altLang="en-US" sz="1700" b="0" kern="1200" baseline="0" dirty="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461000">
                <a:tc>
                  <a:txBody>
                    <a:bodyPr/>
                    <a:lstStyle/>
                    <a:p>
                      <a:pPr marL="0" algn="ctr" defTabSz="914400" rtl="0" eaLnBrk="1" latinLnBrk="0" hangingPunct="1"/>
                      <a:r>
                        <a:rPr lang="cs-CZ" sz="1700" kern="1200" dirty="0" smtClean="0">
                          <a:solidFill>
                            <a:schemeClr val="tx1"/>
                          </a:solidFill>
                          <a:latin typeface="Arial" panose="020B0604020202020204" pitchFamily="34" charset="0"/>
                          <a:ea typeface="+mn-ea"/>
                          <a:cs typeface="Arial" panose="020B0604020202020204" pitchFamily="34" charset="0"/>
                        </a:rPr>
                        <a:t>16.</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spcBef>
                          <a:spcPts val="500"/>
                        </a:spcBef>
                        <a:buClr>
                          <a:srgbClr val="666600"/>
                        </a:buClr>
                        <a:buSzPct val="75000"/>
                        <a:buFont typeface="Wingdings" panose="05000000000000000000" pitchFamily="2" charset="2"/>
                        <a:buNone/>
                      </a:pPr>
                      <a:r>
                        <a:rPr lang="cs-CZ" altLang="en-US" sz="1700" kern="1200" dirty="0" smtClean="0">
                          <a:solidFill>
                            <a:schemeClr val="tx1"/>
                          </a:solidFill>
                          <a:latin typeface="Arial" panose="020B0604020202020204" pitchFamily="34" charset="0"/>
                          <a:ea typeface="+mn-ea"/>
                          <a:cs typeface="Arial" panose="020B0604020202020204" pitchFamily="34" charset="0"/>
                        </a:rPr>
                        <a:t>Projekt je zaměřen na zpracování produktů uváděných na trh zemědělským podnikatelem do velikosti</a:t>
                      </a:r>
                      <a:endParaRPr lang="cs-CZ" altLang="en-US" sz="1700" kern="1200" dirty="0">
                        <a:solidFill>
                          <a:schemeClr val="tx1"/>
                        </a:solidFill>
                        <a:latin typeface="Arial" panose="020B0604020202020204" pitchFamily="34" charset="0"/>
                        <a:ea typeface="+mn-ea"/>
                        <a:cs typeface="Arial" panose="020B0604020202020204" pitchFamily="34" charset="0"/>
                      </a:endParaRP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302880">
                <a:tc>
                  <a:txBody>
                    <a:bodyPr/>
                    <a:lstStyle/>
                    <a:p>
                      <a:pPr algn="ctr"/>
                      <a:r>
                        <a:rPr lang="cs-CZ" sz="1700" kern="1200" dirty="0" smtClean="0">
                          <a:solidFill>
                            <a:schemeClr val="tx1"/>
                          </a:solidFill>
                          <a:latin typeface="Arial" panose="020B0604020202020204" pitchFamily="34" charset="0"/>
                          <a:ea typeface="+mn-ea"/>
                          <a:cs typeface="Arial" panose="020B0604020202020204" pitchFamily="34" charset="0"/>
                        </a:rPr>
                        <a:t>16.1</a:t>
                      </a:r>
                      <a:endParaRPr lang="en-GB" sz="1700" kern="1200" dirty="0">
                        <a:solidFill>
                          <a:schemeClr val="tx1"/>
                        </a:solidFill>
                        <a:latin typeface="Arial" panose="020B0604020202020204" pitchFamily="34" charset="0"/>
                        <a:ea typeface="+mn-ea"/>
                        <a:cs typeface="Arial" panose="020B0604020202020204" pitchFamily="34" charset="0"/>
                      </a:endParaRPr>
                    </a:p>
                  </a:txBody>
                  <a:tcPr marT="45728" marB="45728"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altLang="en-US" sz="1700" kern="1200" dirty="0" smtClean="0">
                          <a:solidFill>
                            <a:schemeClr val="tx1"/>
                          </a:solidFill>
                          <a:latin typeface="Arial" panose="020B0604020202020204" pitchFamily="34" charset="0"/>
                          <a:ea typeface="+mn-ea"/>
                          <a:cs typeface="Arial" panose="020B0604020202020204" pitchFamily="34" charset="0"/>
                        </a:rPr>
                        <a:t>Mikro </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312384">
                <a:tc>
                  <a:txBody>
                    <a:bodyPr/>
                    <a:lstStyle/>
                    <a:p>
                      <a:pPr marL="0" algn="ctr" defTabSz="914400" rtl="0" eaLnBrk="1" latinLnBrk="0" hangingPunct="1"/>
                      <a:r>
                        <a:rPr lang="cs-CZ" sz="1700" kern="1200" dirty="0" smtClean="0">
                          <a:solidFill>
                            <a:schemeClr val="tx1"/>
                          </a:solidFill>
                          <a:latin typeface="Arial" panose="020B0604020202020204" pitchFamily="34" charset="0"/>
                          <a:ea typeface="+mn-ea"/>
                          <a:cs typeface="Arial" panose="020B0604020202020204" pitchFamily="34" charset="0"/>
                        </a:rPr>
                        <a:t>16.2</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sz="1700" kern="1200" dirty="0" smtClean="0">
                          <a:solidFill>
                            <a:schemeClr val="tx1"/>
                          </a:solidFill>
                          <a:latin typeface="Arial" panose="020B0604020202020204" pitchFamily="34" charset="0"/>
                          <a:ea typeface="+mn-ea"/>
                          <a:cs typeface="Arial" panose="020B0604020202020204" pitchFamily="34" charset="0"/>
                        </a:rPr>
                        <a:t>Malé</a:t>
                      </a:r>
                      <a:endParaRPr lang="en-GB" sz="1700" kern="1200" dirty="0">
                        <a:solidFill>
                          <a:schemeClr val="tx1"/>
                        </a:solidFill>
                        <a:latin typeface="Arial" panose="020B0604020202020204" pitchFamily="34" charset="0"/>
                        <a:ea typeface="+mn-ea"/>
                        <a:cs typeface="Arial" panose="020B0604020202020204" pitchFamily="34" charset="0"/>
                      </a:endParaRP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432048">
                <a:tc>
                  <a:txBody>
                    <a:bodyPr/>
                    <a:lstStyle/>
                    <a:p>
                      <a:pPr marL="0" algn="ctr" defTabSz="914400" rtl="0" eaLnBrk="1" latinLnBrk="0" hangingPunct="1"/>
                      <a:r>
                        <a:rPr lang="cs-CZ" sz="1700" kern="1200" dirty="0" smtClean="0">
                          <a:solidFill>
                            <a:schemeClr val="tx1"/>
                          </a:solidFill>
                          <a:latin typeface="Arial" panose="020B0604020202020204" pitchFamily="34" charset="0"/>
                          <a:ea typeface="+mn-ea"/>
                          <a:cs typeface="Arial" panose="020B0604020202020204" pitchFamily="34" charset="0"/>
                        </a:rPr>
                        <a:t>17.</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en-US" sz="1700" kern="1200" dirty="0" smtClean="0">
                          <a:solidFill>
                            <a:schemeClr val="tx1"/>
                          </a:solidFill>
                          <a:latin typeface="Arial" panose="020B0604020202020204" pitchFamily="34" charset="0"/>
                          <a:ea typeface="+mn-ea"/>
                          <a:cs typeface="Arial" panose="020B0604020202020204" pitchFamily="34" charset="0"/>
                        </a:rPr>
                        <a:t>Žadatel dosahuje podílu příjmů/výnosů ze zemědělské prvovýroby z celkových příjmů/výnosů:</a:t>
                      </a: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73928">
                <a:tc>
                  <a:txBody>
                    <a:bodyPr/>
                    <a:lstStyle/>
                    <a:p>
                      <a:pPr marL="0" algn="ctr" defTabSz="914400" rtl="0" eaLnBrk="1" latinLnBrk="0" hangingPunct="1"/>
                      <a:r>
                        <a:rPr lang="cs-CZ" sz="1700" kern="1200" dirty="0" smtClean="0">
                          <a:solidFill>
                            <a:srgbClr val="FF0000"/>
                          </a:solidFill>
                          <a:latin typeface="Arial" panose="020B0604020202020204" pitchFamily="34" charset="0"/>
                          <a:ea typeface="+mn-ea"/>
                          <a:cs typeface="Arial" panose="020B0604020202020204" pitchFamily="34" charset="0"/>
                        </a:rPr>
                        <a:t>17.1</a:t>
                      </a:r>
                      <a:endParaRPr lang="en-GB" sz="1700" kern="1200" dirty="0">
                        <a:solidFill>
                          <a:srgbClr val="FF0000"/>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altLang="en-US" sz="1700" kern="1200" dirty="0" smtClean="0">
                          <a:solidFill>
                            <a:srgbClr val="FF0000"/>
                          </a:solidFill>
                          <a:latin typeface="Arial" panose="020B0604020202020204" pitchFamily="34" charset="0"/>
                          <a:ea typeface="+mn-ea"/>
                          <a:cs typeface="Arial" panose="020B0604020202020204" pitchFamily="34" charset="0"/>
                        </a:rPr>
                        <a:t>60 - 80% včetně</a:t>
                      </a:r>
                      <a:endParaRPr lang="en-GB" sz="1700" kern="1200" dirty="0">
                        <a:solidFill>
                          <a:srgbClr val="FF0000"/>
                        </a:solidFill>
                        <a:latin typeface="Arial" panose="020B0604020202020204" pitchFamily="34" charset="0"/>
                        <a:ea typeface="+mn-ea"/>
                        <a:cs typeface="Arial" panose="020B0604020202020204" pitchFamily="34" charset="0"/>
                      </a:endParaRP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88032">
                <a:tc>
                  <a:txBody>
                    <a:bodyPr/>
                    <a:lstStyle/>
                    <a:p>
                      <a:pPr marL="0" algn="ctr" defTabSz="914400" rtl="0" eaLnBrk="1" latinLnBrk="0" hangingPunct="1"/>
                      <a:r>
                        <a:rPr lang="cs-CZ" sz="1700" kern="1200" dirty="0" smtClean="0">
                          <a:solidFill>
                            <a:srgbClr val="FF0000"/>
                          </a:solidFill>
                          <a:latin typeface="Arial" panose="020B0604020202020204" pitchFamily="34" charset="0"/>
                          <a:ea typeface="+mn-ea"/>
                          <a:cs typeface="Arial" panose="020B0604020202020204" pitchFamily="34" charset="0"/>
                        </a:rPr>
                        <a:t>17.2</a:t>
                      </a:r>
                      <a:endParaRPr lang="en-GB" sz="1700" kern="1200" dirty="0">
                        <a:solidFill>
                          <a:srgbClr val="FF0000"/>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altLang="en-US" sz="1700" kern="1200" dirty="0" smtClean="0">
                          <a:solidFill>
                            <a:srgbClr val="FF0000"/>
                          </a:solidFill>
                          <a:latin typeface="Arial" panose="020B0604020202020204" pitchFamily="34" charset="0"/>
                          <a:ea typeface="+mn-ea"/>
                          <a:cs typeface="Arial" panose="020B0604020202020204" pitchFamily="34" charset="0"/>
                        </a:rPr>
                        <a:t>více než 80 % </a:t>
                      </a:r>
                      <a:endParaRPr lang="en-GB" sz="1700" kern="1200" dirty="0">
                        <a:solidFill>
                          <a:srgbClr val="FF0000"/>
                        </a:solidFill>
                        <a:latin typeface="Arial" panose="020B0604020202020204" pitchFamily="34" charset="0"/>
                        <a:ea typeface="+mn-ea"/>
                        <a:cs typeface="Arial" panose="020B0604020202020204" pitchFamily="34" charset="0"/>
                      </a:endParaRP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524234">
                <a:tc>
                  <a:txBody>
                    <a:bodyPr/>
                    <a:lstStyle/>
                    <a:p>
                      <a:pPr marL="0" algn="ctr" defTabSz="914400" rtl="0" eaLnBrk="1" latinLnBrk="0" hangingPunct="1"/>
                      <a:r>
                        <a:rPr lang="cs-CZ" sz="1700" kern="1200" dirty="0" smtClean="0">
                          <a:solidFill>
                            <a:schemeClr val="tx1"/>
                          </a:solidFill>
                          <a:latin typeface="Arial" panose="020B0604020202020204" pitchFamily="34" charset="0"/>
                          <a:ea typeface="+mn-ea"/>
                          <a:cs typeface="Arial" panose="020B0604020202020204" pitchFamily="34" charset="0"/>
                        </a:rPr>
                        <a:t>18.</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altLang="en-US" sz="1700" kern="1200" dirty="0" smtClean="0">
                          <a:solidFill>
                            <a:schemeClr val="tx1"/>
                          </a:solidFill>
                          <a:latin typeface="Arial" panose="020B0604020202020204" pitchFamily="34" charset="0"/>
                          <a:ea typeface="+mn-ea"/>
                          <a:cs typeface="Arial" panose="020B0604020202020204" pitchFamily="34" charset="0"/>
                        </a:rPr>
                        <a:t>Součástí celkových výdajů projektu je i modernizace zemědělského podniku</a:t>
                      </a:r>
                      <a:endParaRPr lang="en-GB" sz="1700" kern="1200" dirty="0">
                        <a:solidFill>
                          <a:schemeClr val="tx1"/>
                        </a:solidFill>
                        <a:latin typeface="Arial" panose="020B0604020202020204" pitchFamily="34" charset="0"/>
                        <a:ea typeface="+mn-ea"/>
                        <a:cs typeface="Arial" panose="020B0604020202020204" pitchFamily="34" charset="0"/>
                      </a:endParaRP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24678237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000" dirty="0"/>
              <a:t>Operace 4.2.1</a:t>
            </a:r>
            <a:br>
              <a:rPr lang="cs-CZ" sz="2000" dirty="0"/>
            </a:br>
            <a:r>
              <a:rPr lang="cs-CZ" sz="2000" dirty="0"/>
              <a:t>Preferenční kritéria pro záměr </a:t>
            </a:r>
            <a:r>
              <a:rPr lang="cs-CZ" sz="2000" dirty="0" smtClean="0"/>
              <a:t>b)</a:t>
            </a:r>
            <a:endParaRPr lang="cs-CZ" sz="2000" dirty="0"/>
          </a:p>
        </p:txBody>
      </p:sp>
      <p:graphicFrame>
        <p:nvGraphicFramePr>
          <p:cNvPr id="6" name="Group 3"/>
          <p:cNvGraphicFramePr>
            <a:graphicFrameLocks noGrp="1"/>
          </p:cNvGraphicFramePr>
          <p:nvPr>
            <p:extLst>
              <p:ext uri="{D42A27DB-BD31-4B8C-83A1-F6EECF244321}">
                <p14:modId xmlns:p14="http://schemas.microsoft.com/office/powerpoint/2010/main" val="967243467"/>
              </p:ext>
            </p:extLst>
          </p:nvPr>
        </p:nvGraphicFramePr>
        <p:xfrm>
          <a:off x="467544" y="1400151"/>
          <a:ext cx="7992888" cy="4326268"/>
        </p:xfrm>
        <a:graphic>
          <a:graphicData uri="http://schemas.openxmlformats.org/drawingml/2006/table">
            <a:tbl>
              <a:tblPr/>
              <a:tblGrid>
                <a:gridCol w="1288395"/>
                <a:gridCol w="6704493"/>
              </a:tblGrid>
              <a:tr h="485576">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ctr"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cs-CZ" altLang="en-US" sz="2000" b="1" i="0" u="none" strike="noStrike" cap="none" normalizeH="0" baseline="0" dirty="0" smtClean="0">
                          <a:ln>
                            <a:noFill/>
                          </a:ln>
                          <a:solidFill>
                            <a:srgbClr val="FFFFFF"/>
                          </a:solidFill>
                          <a:effectLst/>
                          <a:latin typeface="Arial" panose="020B0604020202020204" pitchFamily="34" charset="0"/>
                          <a:ea typeface="Microsoft YaHei" panose="020B0503020204020204" pitchFamily="34" charset="-122"/>
                          <a:cs typeface="Arial" panose="020B0604020202020204" pitchFamily="34" charset="0"/>
                        </a:rPr>
                        <a:t>Pořadí</a:t>
                      </a:r>
                    </a:p>
                  </a:txBody>
                  <a:tcPr marT="45724" marB="45724"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rgbClr val="99CC00"/>
                    </a:solidFill>
                  </a:tcPr>
                </a:tc>
                <a:tc>
                  <a:txBody>
                    <a:bodyPr/>
                    <a:lstStyle>
                      <a:lvl1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Verdana" panose="020B0604030504040204" pitchFamily="34" charset="0"/>
                          <a:ea typeface="Microsoft YaHei" panose="020B0503020204020204" pitchFamily="34" charset="-122"/>
                        </a:defRPr>
                      </a:lvl1pPr>
                      <a:lvl2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Verdana" panose="020B0604030504040204" pitchFamily="34" charset="0"/>
                          <a:ea typeface="Microsoft YaHei" panose="020B0503020204020204" pitchFamily="34" charset="-122"/>
                        </a:defRPr>
                      </a:lvl2pPr>
                      <a:lvl3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Verdana" panose="020B0604030504040204" pitchFamily="34" charset="0"/>
                          <a:ea typeface="Microsoft YaHei" panose="020B0503020204020204" pitchFamily="34" charset="-122"/>
                        </a:defRPr>
                      </a:lvl9pPr>
                    </a:lstStyle>
                    <a:p>
                      <a:pPr marL="0" marR="0" lvl="0" indent="0" algn="ctr" defTabSz="449263" rtl="0" eaLnBrk="1" fontAlgn="base" latinLnBrk="0" hangingPunct="1">
                        <a:lnSpc>
                          <a:spcPct val="101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cs-CZ" altLang="en-US" sz="2000" b="1" i="0" u="none" strike="noStrike" cap="none" normalizeH="0" baseline="0" dirty="0" smtClean="0">
                          <a:ln>
                            <a:noFill/>
                          </a:ln>
                          <a:solidFill>
                            <a:srgbClr val="FFFFFF"/>
                          </a:solidFill>
                          <a:effectLst/>
                          <a:latin typeface="Arial" panose="020B0604020202020204" pitchFamily="34" charset="0"/>
                          <a:ea typeface="Microsoft YaHei" panose="020B0503020204020204" pitchFamily="34" charset="-122"/>
                          <a:cs typeface="Arial" panose="020B0604020202020204" pitchFamily="34" charset="0"/>
                        </a:rPr>
                        <a:t>Kritérium</a:t>
                      </a:r>
                    </a:p>
                  </a:txBody>
                  <a:tcPr marT="45724" marB="45724"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rgbClr val="99CC00"/>
                    </a:solidFill>
                  </a:tcPr>
                </a:tc>
              </a:tr>
              <a:tr h="367789">
                <a:tc>
                  <a:txBody>
                    <a:bodyPr/>
                    <a:lstStyle/>
                    <a:p>
                      <a:pPr algn="ctr"/>
                      <a:r>
                        <a:rPr lang="cs-CZ" sz="1700" kern="1200" dirty="0" smtClean="0">
                          <a:solidFill>
                            <a:schemeClr val="tx1"/>
                          </a:solidFill>
                          <a:latin typeface="Arial" panose="020B0604020202020204" pitchFamily="34" charset="0"/>
                          <a:ea typeface="+mn-ea"/>
                          <a:cs typeface="Arial" panose="020B0604020202020204" pitchFamily="34" charset="0"/>
                        </a:rPr>
                        <a:t>14.</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sz="1700" b="0" kern="1200" dirty="0" smtClean="0">
                          <a:solidFill>
                            <a:schemeClr val="tx1"/>
                          </a:solidFill>
                          <a:effectLst/>
                          <a:latin typeface="Arial" panose="020B0604020202020204" pitchFamily="34" charset="0"/>
                          <a:ea typeface="+mn-ea"/>
                          <a:cs typeface="Arial" panose="020B0604020202020204" pitchFamily="34" charset="0"/>
                        </a:rPr>
                        <a:t>Výdaje, ze kterých je stanovena dotace jsou</a:t>
                      </a:r>
                      <a:endParaRPr lang="en-GB" sz="1700" b="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48501">
                <a:tc>
                  <a:txBody>
                    <a:bodyPr/>
                    <a:lstStyle/>
                    <a:p>
                      <a:pPr algn="ctr"/>
                      <a:r>
                        <a:rPr lang="cs-CZ" sz="1700" kern="1200" dirty="0" smtClean="0">
                          <a:solidFill>
                            <a:srgbClr val="FF0000"/>
                          </a:solidFill>
                          <a:latin typeface="Arial" panose="020B0604020202020204" pitchFamily="34" charset="0"/>
                          <a:ea typeface="+mn-ea"/>
                          <a:cs typeface="Arial" panose="020B0604020202020204" pitchFamily="34" charset="0"/>
                        </a:rPr>
                        <a:t>14.1</a:t>
                      </a:r>
                      <a:endParaRPr lang="en-GB" sz="1700" kern="1200" dirty="0">
                        <a:solidFill>
                          <a:srgbClr val="FF0000"/>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sz="1700" kern="1200" dirty="0" smtClean="0">
                          <a:solidFill>
                            <a:srgbClr val="FF0000"/>
                          </a:solidFill>
                          <a:effectLst/>
                          <a:latin typeface="Arial" panose="020B0604020202020204" pitchFamily="34" charset="0"/>
                          <a:ea typeface="+mn-ea"/>
                          <a:cs typeface="Arial" panose="020B0604020202020204" pitchFamily="34" charset="0"/>
                        </a:rPr>
                        <a:t>do 10 miliónu Kč (včetně)</a:t>
                      </a:r>
                      <a:endParaRPr lang="en-GB" sz="1700" kern="1200" dirty="0">
                        <a:solidFill>
                          <a:srgbClr val="FF0000"/>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48501">
                <a:tc>
                  <a:txBody>
                    <a:bodyPr/>
                    <a:lstStyle/>
                    <a:p>
                      <a:pPr algn="ctr"/>
                      <a:r>
                        <a:rPr lang="cs-CZ" sz="1700" kern="1200" dirty="0" smtClean="0">
                          <a:solidFill>
                            <a:srgbClr val="FF0000"/>
                          </a:solidFill>
                          <a:latin typeface="Arial" panose="020B0604020202020204" pitchFamily="34" charset="0"/>
                          <a:ea typeface="+mn-ea"/>
                          <a:cs typeface="Arial" panose="020B0604020202020204" pitchFamily="34" charset="0"/>
                        </a:rPr>
                        <a:t>14.2</a:t>
                      </a:r>
                      <a:endParaRPr lang="en-GB" sz="1700" kern="1200" dirty="0">
                        <a:solidFill>
                          <a:srgbClr val="FF0000"/>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sz="1700" kern="1200" dirty="0" smtClean="0">
                          <a:solidFill>
                            <a:srgbClr val="FF0000"/>
                          </a:solidFill>
                          <a:effectLst/>
                          <a:latin typeface="Arial" panose="020B0604020202020204" pitchFamily="34" charset="0"/>
                          <a:ea typeface="+mn-ea"/>
                          <a:cs typeface="Arial" panose="020B0604020202020204" pitchFamily="34" charset="0"/>
                        </a:rPr>
                        <a:t>více než 10 - 15 milióny Kč  (včetně)</a:t>
                      </a:r>
                      <a:endParaRPr lang="en-GB" sz="1700" kern="1200" dirty="0">
                        <a:solidFill>
                          <a:srgbClr val="FF0000"/>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67192">
                <a:tc>
                  <a:txBody>
                    <a:bodyPr/>
                    <a:lstStyle/>
                    <a:p>
                      <a:pPr algn="ctr"/>
                      <a:r>
                        <a:rPr lang="cs-CZ" sz="1700" kern="1200" dirty="0" smtClean="0">
                          <a:solidFill>
                            <a:schemeClr val="tx1"/>
                          </a:solidFill>
                          <a:latin typeface="Arial" panose="020B0604020202020204" pitchFamily="34" charset="0"/>
                          <a:ea typeface="+mn-ea"/>
                          <a:cs typeface="Arial" panose="020B0604020202020204" pitchFamily="34" charset="0"/>
                        </a:rPr>
                        <a:t>14.3</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sz="1700" kern="1200" dirty="0" smtClean="0">
                          <a:solidFill>
                            <a:schemeClr val="tx1"/>
                          </a:solidFill>
                          <a:effectLst/>
                          <a:latin typeface="Arial" panose="020B0604020202020204" pitchFamily="34" charset="0"/>
                          <a:ea typeface="+mn-ea"/>
                          <a:cs typeface="Arial" panose="020B0604020202020204" pitchFamily="34" charset="0"/>
                        </a:rPr>
                        <a:t>více než 15 – 20 miliónů Kč (včetně)</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318124">
                <a:tc>
                  <a:txBody>
                    <a:bodyPr/>
                    <a:lstStyle/>
                    <a:p>
                      <a:pPr marL="0" algn="ctr" defTabSz="914400" rtl="0" eaLnBrk="1" latinLnBrk="0" hangingPunct="1"/>
                      <a:r>
                        <a:rPr lang="cs-CZ" sz="1700" b="0" kern="1200" baseline="0" dirty="0" smtClean="0">
                          <a:solidFill>
                            <a:schemeClr val="tx1"/>
                          </a:solidFill>
                          <a:effectLst/>
                          <a:latin typeface="Arial" panose="020B0604020202020204" pitchFamily="34" charset="0"/>
                          <a:ea typeface="+mn-ea"/>
                          <a:cs typeface="Arial" panose="020B0604020202020204" pitchFamily="34" charset="0"/>
                        </a:rPr>
                        <a:t>15.</a:t>
                      </a:r>
                      <a:endParaRPr lang="en-GB" sz="1700" b="0" kern="1200" baseline="0" dirty="0">
                        <a:solidFill>
                          <a:schemeClr val="tx1"/>
                        </a:solidFill>
                        <a:effectLst/>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spcBef>
                          <a:spcPts val="500"/>
                        </a:spcBef>
                        <a:buClr>
                          <a:srgbClr val="666600"/>
                        </a:buClr>
                        <a:buSzPct val="75000"/>
                        <a:buFont typeface="Wingdings" panose="05000000000000000000" pitchFamily="2" charset="2"/>
                        <a:buNone/>
                      </a:pPr>
                      <a:r>
                        <a:rPr lang="cs-CZ" sz="1700" b="0" kern="1200" dirty="0" smtClean="0">
                          <a:solidFill>
                            <a:schemeClr val="tx1"/>
                          </a:solidFill>
                          <a:effectLst/>
                          <a:latin typeface="Arial" panose="020B0604020202020204" pitchFamily="34" charset="0"/>
                          <a:ea typeface="+mn-ea"/>
                          <a:cs typeface="Arial" panose="020B0604020202020204" pitchFamily="34" charset="0"/>
                        </a:rPr>
                        <a:t>Žadatel je mladý potravinář/krmivář do 40 let</a:t>
                      </a:r>
                      <a:endParaRPr lang="cs-CZ" altLang="en-US" sz="1700" b="0" kern="1200" baseline="0" dirty="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497002">
                <a:tc>
                  <a:txBody>
                    <a:bodyPr/>
                    <a:lstStyle/>
                    <a:p>
                      <a:pPr marL="0" algn="ctr" defTabSz="914400" rtl="0" eaLnBrk="1" latinLnBrk="0" hangingPunct="1"/>
                      <a:r>
                        <a:rPr lang="cs-CZ" sz="1700" kern="1200" dirty="0" smtClean="0">
                          <a:solidFill>
                            <a:schemeClr val="tx1"/>
                          </a:solidFill>
                          <a:latin typeface="Arial" panose="020B0604020202020204" pitchFamily="34" charset="0"/>
                          <a:ea typeface="+mn-ea"/>
                          <a:cs typeface="Arial" panose="020B0604020202020204" pitchFamily="34" charset="0"/>
                        </a:rPr>
                        <a:t>16.</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spcBef>
                          <a:spcPts val="500"/>
                        </a:spcBef>
                        <a:buClrTx/>
                        <a:buSzPct val="75000"/>
                        <a:buFontTx/>
                        <a:buNone/>
                      </a:pPr>
                      <a:r>
                        <a:rPr lang="cs-CZ" altLang="en-US" sz="1700" dirty="0" smtClean="0">
                          <a:latin typeface="Arial" panose="020B0604020202020204" pitchFamily="34" charset="0"/>
                          <a:cs typeface="Arial" panose="020B0604020202020204" pitchFamily="34" charset="0"/>
                        </a:rPr>
                        <a:t>Žadatel - výrobce krmiv má podíl příjmů z výroby krmiv z celkových příjmů:</a:t>
                      </a:r>
                      <a:endParaRPr lang="cs-CZ" altLang="en-US" sz="1700" dirty="0">
                        <a:latin typeface="Arial" panose="020B0604020202020204" pitchFamily="34" charset="0"/>
                        <a:cs typeface="Arial" panose="020B0604020202020204" pitchFamily="34" charset="0"/>
                      </a:endParaRP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62405">
                <a:tc>
                  <a:txBody>
                    <a:bodyPr/>
                    <a:lstStyle/>
                    <a:p>
                      <a:pPr marL="0" algn="ctr" defTabSz="914400" rtl="0" eaLnBrk="1" latinLnBrk="0" hangingPunct="1"/>
                      <a:r>
                        <a:rPr lang="cs-CZ" sz="1700" kern="1200" dirty="0" smtClean="0">
                          <a:solidFill>
                            <a:schemeClr val="tx1"/>
                          </a:solidFill>
                          <a:latin typeface="Arial" panose="020B0604020202020204" pitchFamily="34" charset="0"/>
                          <a:ea typeface="+mn-ea"/>
                          <a:cs typeface="Arial" panose="020B0604020202020204" pitchFamily="34" charset="0"/>
                        </a:rPr>
                        <a:t>16.1</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altLang="en-US" sz="1700" dirty="0" smtClean="0">
                          <a:latin typeface="Arial" panose="020B0604020202020204" pitchFamily="34" charset="0"/>
                          <a:cs typeface="Arial" panose="020B0604020202020204" pitchFamily="34" charset="0"/>
                        </a:rPr>
                        <a:t>více než 55 % </a:t>
                      </a:r>
                      <a:endParaRPr lang="en-GB" sz="1700" dirty="0">
                        <a:latin typeface="Arial" panose="020B0604020202020204" pitchFamily="34" charset="0"/>
                        <a:cs typeface="Arial" panose="020B0604020202020204" pitchFamily="34" charset="0"/>
                      </a:endParaRP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76271">
                <a:tc>
                  <a:txBody>
                    <a:bodyPr/>
                    <a:lstStyle/>
                    <a:p>
                      <a:pPr marL="0" algn="ctr" defTabSz="914400" rtl="0" eaLnBrk="1" latinLnBrk="0" hangingPunct="1"/>
                      <a:r>
                        <a:rPr lang="cs-CZ" sz="1700" kern="1200" dirty="0" smtClean="0">
                          <a:solidFill>
                            <a:schemeClr val="tx1"/>
                          </a:solidFill>
                          <a:latin typeface="Arial" panose="020B0604020202020204" pitchFamily="34" charset="0"/>
                          <a:ea typeface="+mn-ea"/>
                          <a:cs typeface="Arial" panose="020B0604020202020204" pitchFamily="34" charset="0"/>
                        </a:rPr>
                        <a:t>16.2</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altLang="en-US" sz="1700" dirty="0" smtClean="0">
                          <a:latin typeface="Arial" panose="020B0604020202020204" pitchFamily="34" charset="0"/>
                          <a:cs typeface="Arial" panose="020B0604020202020204" pitchFamily="34" charset="0"/>
                        </a:rPr>
                        <a:t>Více než 45 - 55 % včetně</a:t>
                      </a:r>
                      <a:endParaRPr lang="en-GB" sz="1700" dirty="0">
                        <a:latin typeface="Arial" panose="020B0604020202020204" pitchFamily="34" charset="0"/>
                        <a:cs typeface="Arial" panose="020B0604020202020204" pitchFamily="34" charset="0"/>
                      </a:endParaRP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276271">
                <a:tc>
                  <a:txBody>
                    <a:bodyPr/>
                    <a:lstStyle/>
                    <a:p>
                      <a:pPr marL="0" algn="ctr" defTabSz="914400" rtl="0" eaLnBrk="1" latinLnBrk="0" hangingPunct="1"/>
                      <a:r>
                        <a:rPr lang="cs-CZ" sz="1700" kern="1200" dirty="0" smtClean="0">
                          <a:solidFill>
                            <a:srgbClr val="FF0000"/>
                          </a:solidFill>
                          <a:latin typeface="Arial" panose="020B0604020202020204" pitchFamily="34" charset="0"/>
                          <a:ea typeface="+mn-ea"/>
                          <a:cs typeface="Arial" panose="020B0604020202020204" pitchFamily="34" charset="0"/>
                        </a:rPr>
                        <a:t>16.3 </a:t>
                      </a:r>
                      <a:endParaRPr lang="en-GB" sz="1700" kern="1200" dirty="0">
                        <a:solidFill>
                          <a:srgbClr val="FF0000"/>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sz="1700" kern="1200" dirty="0" smtClean="0">
                          <a:solidFill>
                            <a:srgbClr val="FF0000"/>
                          </a:solidFill>
                          <a:effectLst/>
                          <a:latin typeface="Arial" panose="020B0604020202020204" pitchFamily="34" charset="0"/>
                          <a:ea typeface="+mn-ea"/>
                          <a:cs typeface="Arial" panose="020B0604020202020204" pitchFamily="34" charset="0"/>
                        </a:rPr>
                        <a:t>více než 35 - 45 % včetně </a:t>
                      </a:r>
                      <a:endParaRPr lang="en-GB" sz="1700" dirty="0">
                        <a:solidFill>
                          <a:srgbClr val="FF0000"/>
                        </a:solidFill>
                        <a:latin typeface="Arial" panose="020B0604020202020204" pitchFamily="34" charset="0"/>
                        <a:cs typeface="Arial" panose="020B0604020202020204" pitchFamily="34" charset="0"/>
                      </a:endParaRP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497002">
                <a:tc>
                  <a:txBody>
                    <a:bodyPr/>
                    <a:lstStyle/>
                    <a:p>
                      <a:pPr marL="0" algn="ctr" defTabSz="914400" rtl="0" eaLnBrk="1" latinLnBrk="0" hangingPunct="1"/>
                      <a:r>
                        <a:rPr lang="cs-CZ" sz="1700" kern="1200" dirty="0" smtClean="0">
                          <a:solidFill>
                            <a:schemeClr val="tx1"/>
                          </a:solidFill>
                          <a:latin typeface="Arial" panose="020B0604020202020204" pitchFamily="34" charset="0"/>
                          <a:ea typeface="+mn-ea"/>
                          <a:cs typeface="Arial" panose="020B0604020202020204" pitchFamily="34" charset="0"/>
                        </a:rPr>
                        <a:t>17.</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r>
                        <a:rPr lang="cs-CZ" altLang="en-US" sz="1700" dirty="0" smtClean="0">
                          <a:latin typeface="Arial" panose="020B0604020202020204" pitchFamily="34" charset="0"/>
                          <a:cs typeface="Arial" panose="020B0604020202020204" pitchFamily="34" charset="0"/>
                        </a:rPr>
                        <a:t>Žadatel prokáže proexportní výkonnost podniku v posledních 3 letech </a:t>
                      </a:r>
                      <a:endParaRPr lang="en-GB" sz="1700" dirty="0">
                        <a:latin typeface="Arial" panose="020B0604020202020204" pitchFamily="34" charset="0"/>
                        <a:cs typeface="Arial" panose="020B0604020202020204" pitchFamily="34" charset="0"/>
                      </a:endParaRP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r h="497002">
                <a:tc>
                  <a:txBody>
                    <a:bodyPr/>
                    <a:lstStyle/>
                    <a:p>
                      <a:pPr marL="0" algn="ctr" defTabSz="914400" rtl="0" eaLnBrk="1" latinLnBrk="0" hangingPunct="1"/>
                      <a:r>
                        <a:rPr lang="cs-CZ" sz="1700" kern="1200" dirty="0" smtClean="0">
                          <a:solidFill>
                            <a:schemeClr val="tx1"/>
                          </a:solidFill>
                          <a:latin typeface="Arial" panose="020B0604020202020204" pitchFamily="34" charset="0"/>
                          <a:ea typeface="+mn-ea"/>
                          <a:cs typeface="Arial" panose="020B0604020202020204" pitchFamily="34" charset="0"/>
                        </a:rPr>
                        <a:t>18.</a:t>
                      </a:r>
                      <a:endParaRPr lang="en-GB" sz="1700" kern="1200" dirty="0">
                        <a:solidFill>
                          <a:schemeClr val="tx1"/>
                        </a:solidFill>
                        <a:latin typeface="Arial" panose="020B0604020202020204" pitchFamily="34" charset="0"/>
                        <a:ea typeface="+mn-ea"/>
                        <a:cs typeface="Arial" panose="020B0604020202020204" pitchFamily="34" charset="0"/>
                      </a:endParaRPr>
                    </a:p>
                  </a:txBody>
                  <a:tcPr marL="68760" marR="68760" marT="0" marB="0" anchor="ctr"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spcBef>
                          <a:spcPts val="500"/>
                        </a:spcBef>
                        <a:buClr>
                          <a:srgbClr val="666600"/>
                        </a:buClr>
                        <a:buSzPct val="75000"/>
                        <a:buFont typeface="Wingdings" panose="05000000000000000000" pitchFamily="2" charset="2"/>
                        <a:buNone/>
                      </a:pPr>
                      <a:r>
                        <a:rPr lang="cs-CZ" altLang="en-US" sz="1700" dirty="0" smtClean="0">
                          <a:latin typeface="Arial" panose="020B0604020202020204" pitchFamily="34" charset="0"/>
                          <a:cs typeface="Arial" panose="020B0604020202020204" pitchFamily="34" charset="0"/>
                        </a:rPr>
                        <a:t>Žadatel se aktivně účastní na proexportních aktivitách s podporou </a:t>
                      </a:r>
                      <a:r>
                        <a:rPr lang="cs-CZ" altLang="en-US" sz="1700" dirty="0" err="1" smtClean="0">
                          <a:latin typeface="Arial" panose="020B0604020202020204" pitchFamily="34" charset="0"/>
                          <a:cs typeface="Arial" panose="020B0604020202020204" pitchFamily="34" charset="0"/>
                        </a:rPr>
                        <a:t>MZe</a:t>
                      </a:r>
                      <a:r>
                        <a:rPr lang="cs-CZ" altLang="en-US" sz="1700" dirty="0" smtClean="0">
                          <a:latin typeface="Arial" panose="020B0604020202020204" pitchFamily="34" charset="0"/>
                          <a:cs typeface="Arial" panose="020B0604020202020204" pitchFamily="34" charset="0"/>
                        </a:rPr>
                        <a:t> 			</a:t>
                      </a:r>
                      <a:endParaRPr lang="cs-CZ" altLang="en-US" sz="1700" dirty="0">
                        <a:latin typeface="Arial" panose="020B0604020202020204" pitchFamily="34" charset="0"/>
                        <a:cs typeface="Arial" panose="020B0604020202020204" pitchFamily="34" charset="0"/>
                      </a:endParaRPr>
                    </a:p>
                  </a:txBody>
                  <a:tcPr marL="44280" marR="44280" marT="0" marB="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35346637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332656"/>
            <a:ext cx="7920880" cy="864096"/>
          </a:xfrm>
        </p:spPr>
        <p:txBody>
          <a:bodyPr>
            <a:noAutofit/>
          </a:bodyPr>
          <a:lstStyle/>
          <a:p>
            <a:pPr algn="ctr"/>
            <a:r>
              <a:rPr lang="cs-CZ" sz="2800" dirty="0"/>
              <a:t>Operace 4.2.1</a:t>
            </a:r>
            <a:br>
              <a:rPr lang="cs-CZ" sz="2800" dirty="0"/>
            </a:br>
            <a:endParaRPr lang="cs-CZ" sz="2800" dirty="0"/>
          </a:p>
        </p:txBody>
      </p:sp>
      <p:sp>
        <p:nvSpPr>
          <p:cNvPr id="3" name="Zástupný symbol pro obsah 2"/>
          <p:cNvSpPr>
            <a:spLocks noGrp="1"/>
          </p:cNvSpPr>
          <p:nvPr>
            <p:ph idx="1"/>
          </p:nvPr>
        </p:nvSpPr>
        <p:spPr>
          <a:xfrm>
            <a:off x="827584" y="1340768"/>
            <a:ext cx="7488832" cy="5184576"/>
          </a:xfrm>
        </p:spPr>
        <p:txBody>
          <a:bodyPr>
            <a:normAutofit/>
          </a:bodyPr>
          <a:lstStyle/>
          <a:p>
            <a:pPr marL="0" indent="0" algn="just">
              <a:buNone/>
            </a:pPr>
            <a:endParaRPr lang="cs-CZ" sz="1600" dirty="0" smtClean="0"/>
          </a:p>
          <a:p>
            <a:pPr marL="514350" indent="-514350" algn="ctr">
              <a:buAutoNum type="arabicPeriod"/>
            </a:pPr>
            <a:r>
              <a:rPr lang="cs-CZ" sz="2400" dirty="0"/>
              <a:t>kolo příjmu </a:t>
            </a:r>
            <a:r>
              <a:rPr lang="cs-CZ" sz="2400" dirty="0" smtClean="0"/>
              <a:t>žádostí</a:t>
            </a:r>
          </a:p>
          <a:p>
            <a:pPr marL="514350" indent="-514350" algn="ctr">
              <a:buAutoNum type="arabicPeriod"/>
            </a:pPr>
            <a:endParaRPr lang="cs-CZ" sz="2400" dirty="0"/>
          </a:p>
          <a:p>
            <a:pPr marL="0" indent="0" algn="just">
              <a:buNone/>
            </a:pPr>
            <a:endParaRPr lang="cs-CZ" sz="1600" dirty="0"/>
          </a:p>
          <a:p>
            <a:pPr marL="0" indent="0" algn="just">
              <a:buNone/>
            </a:pPr>
            <a:endParaRPr lang="cs-CZ" sz="1600" dirty="0" smtClean="0"/>
          </a:p>
          <a:p>
            <a:pPr marL="0" indent="0" algn="just">
              <a:buNone/>
            </a:pPr>
            <a:endParaRPr lang="cs-CZ" sz="1600" dirty="0"/>
          </a:p>
          <a:p>
            <a:pPr marL="0" indent="0" algn="just">
              <a:buNone/>
            </a:pPr>
            <a:endParaRPr lang="cs-CZ" sz="1600" dirty="0" smtClean="0"/>
          </a:p>
          <a:p>
            <a:pPr marL="0" indent="0" algn="just">
              <a:buNone/>
            </a:pPr>
            <a:endParaRPr lang="cs-CZ" sz="1600" dirty="0"/>
          </a:p>
          <a:p>
            <a:pPr marL="0" indent="0" algn="just">
              <a:buNone/>
            </a:pPr>
            <a:endParaRPr lang="cs-CZ" sz="1600" dirty="0" smtClean="0"/>
          </a:p>
          <a:p>
            <a:pPr marL="0" indent="0" algn="just">
              <a:buNone/>
            </a:pPr>
            <a:endParaRPr lang="cs-CZ" sz="1600" dirty="0" smtClean="0"/>
          </a:p>
          <a:p>
            <a:pPr marL="0" indent="0" algn="just">
              <a:buNone/>
            </a:pPr>
            <a:r>
              <a:rPr lang="cs-CZ" sz="1600" dirty="0" smtClean="0"/>
              <a:t> </a:t>
            </a:r>
          </a:p>
          <a:p>
            <a:pPr marL="0" indent="0" algn="just">
              <a:buNone/>
            </a:pPr>
            <a:endParaRPr lang="cs-CZ" sz="1800" dirty="0" smtClean="0"/>
          </a:p>
          <a:p>
            <a:pPr marL="0" indent="0" algn="just">
              <a:buNone/>
            </a:pPr>
            <a:endParaRPr lang="cs-CZ" sz="1800" dirty="0" smtClean="0"/>
          </a:p>
          <a:p>
            <a:pPr marL="0" indent="0" algn="just">
              <a:buNone/>
            </a:pPr>
            <a:r>
              <a:rPr lang="cs-CZ" sz="1600" dirty="0" smtClean="0"/>
              <a:t>Stav k 1. 8. 2016</a:t>
            </a:r>
            <a:endParaRPr lang="cs-CZ" sz="1600" dirty="0"/>
          </a:p>
          <a:p>
            <a:pPr marL="0" indent="0" algn="just">
              <a:buNone/>
            </a:pPr>
            <a:endParaRPr lang="cs-CZ" sz="1400" dirty="0" smtClean="0"/>
          </a:p>
        </p:txBody>
      </p:sp>
      <p:graphicFrame>
        <p:nvGraphicFramePr>
          <p:cNvPr id="5" name="Tabulka 4"/>
          <p:cNvGraphicFramePr>
            <a:graphicFrameLocks noGrp="1"/>
          </p:cNvGraphicFramePr>
          <p:nvPr>
            <p:extLst>
              <p:ext uri="{D42A27DB-BD31-4B8C-83A1-F6EECF244321}">
                <p14:modId xmlns:p14="http://schemas.microsoft.com/office/powerpoint/2010/main" val="2573562447"/>
              </p:ext>
            </p:extLst>
          </p:nvPr>
        </p:nvGraphicFramePr>
        <p:xfrm>
          <a:off x="971600" y="2947988"/>
          <a:ext cx="7848872" cy="1993180"/>
        </p:xfrm>
        <a:graphic>
          <a:graphicData uri="http://schemas.openxmlformats.org/drawingml/2006/table">
            <a:tbl>
              <a:tblPr>
                <a:tableStyleId>{0505E3EF-67EA-436B-97B2-0124C06EBD24}</a:tableStyleId>
              </a:tblPr>
              <a:tblGrid>
                <a:gridCol w="2304256"/>
                <a:gridCol w="1008112"/>
                <a:gridCol w="1977090"/>
                <a:gridCol w="759214"/>
                <a:gridCol w="1800200"/>
              </a:tblGrid>
              <a:tr h="394689">
                <a:tc rowSpan="2">
                  <a:txBody>
                    <a:bodyPr/>
                    <a:lstStyle/>
                    <a:p>
                      <a:pPr algn="ctr" fontAlgn="ctr"/>
                      <a:r>
                        <a:rPr lang="cs-CZ" sz="1800" u="none" strike="noStrike" dirty="0">
                          <a:effectLst/>
                          <a:latin typeface="Arial" panose="020B0604020202020204" pitchFamily="34" charset="0"/>
                          <a:cs typeface="Arial" panose="020B0604020202020204" pitchFamily="34" charset="0"/>
                        </a:rPr>
                        <a:t>operace</a:t>
                      </a:r>
                      <a:endParaRPr lang="cs-CZ"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92D050"/>
                    </a:solidFill>
                  </a:tcPr>
                </a:tc>
                <a:tc gridSpan="2">
                  <a:txBody>
                    <a:bodyPr/>
                    <a:lstStyle/>
                    <a:p>
                      <a:pPr algn="ctr" fontAlgn="b"/>
                      <a:r>
                        <a:rPr lang="cs-CZ" sz="1800" u="none" strike="noStrike" dirty="0">
                          <a:effectLst/>
                          <a:latin typeface="Arial" panose="020B0604020202020204" pitchFamily="34" charset="0"/>
                          <a:cs typeface="Arial" panose="020B0604020202020204" pitchFamily="34" charset="0"/>
                        </a:rPr>
                        <a:t>zaregistrováno</a:t>
                      </a:r>
                      <a:endParaRPr lang="cs-CZ"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rgbClr val="92D050"/>
                    </a:solidFill>
                  </a:tcPr>
                </a:tc>
                <a:tc hMerge="1">
                  <a:txBody>
                    <a:bodyPr/>
                    <a:lstStyle/>
                    <a:p>
                      <a:endParaRPr lang="cs-CZ"/>
                    </a:p>
                  </a:txBody>
                  <a:tcPr/>
                </a:tc>
                <a:tc gridSpan="2">
                  <a:txBody>
                    <a:bodyPr/>
                    <a:lstStyle/>
                    <a:p>
                      <a:pPr algn="ctr" fontAlgn="b"/>
                      <a:r>
                        <a:rPr lang="cs-CZ" sz="1800" u="none" strike="noStrike" dirty="0">
                          <a:effectLst/>
                          <a:latin typeface="Arial" panose="020B0604020202020204" pitchFamily="34" charset="0"/>
                          <a:cs typeface="Arial" panose="020B0604020202020204" pitchFamily="34" charset="0"/>
                        </a:rPr>
                        <a:t>doporučené</a:t>
                      </a:r>
                      <a:endParaRPr lang="cs-CZ"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rgbClr val="92D050"/>
                    </a:solidFill>
                  </a:tcPr>
                </a:tc>
                <a:tc hMerge="1">
                  <a:txBody>
                    <a:bodyPr/>
                    <a:lstStyle/>
                    <a:p>
                      <a:endParaRPr lang="cs-CZ"/>
                    </a:p>
                  </a:txBody>
                  <a:tcPr/>
                </a:tc>
              </a:tr>
              <a:tr h="394689">
                <a:tc vMerge="1">
                  <a:txBody>
                    <a:bodyPr/>
                    <a:lstStyle/>
                    <a:p>
                      <a:endParaRPr lang="cs-CZ"/>
                    </a:p>
                  </a:txBody>
                  <a:tcPr/>
                </a:tc>
                <a:tc>
                  <a:txBody>
                    <a:bodyPr/>
                    <a:lstStyle/>
                    <a:p>
                      <a:pPr algn="ctr" fontAlgn="b"/>
                      <a:r>
                        <a:rPr lang="cs-CZ" sz="1800" u="none" strike="noStrike" dirty="0">
                          <a:effectLst/>
                          <a:latin typeface="Arial" panose="020B0604020202020204" pitchFamily="34" charset="0"/>
                          <a:cs typeface="Arial" panose="020B0604020202020204" pitchFamily="34" charset="0"/>
                        </a:rPr>
                        <a:t>počet</a:t>
                      </a:r>
                      <a:endParaRPr lang="cs-CZ"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rgbClr val="92D050"/>
                    </a:solidFill>
                  </a:tcPr>
                </a:tc>
                <a:tc>
                  <a:txBody>
                    <a:bodyPr/>
                    <a:lstStyle/>
                    <a:p>
                      <a:pPr algn="ctr" fontAlgn="b"/>
                      <a:r>
                        <a:rPr lang="cs-CZ" sz="1800" u="none" strike="noStrike" dirty="0">
                          <a:effectLst/>
                          <a:latin typeface="Arial" panose="020B0604020202020204" pitchFamily="34" charset="0"/>
                          <a:cs typeface="Arial" panose="020B0604020202020204" pitchFamily="34" charset="0"/>
                        </a:rPr>
                        <a:t>částka dotace</a:t>
                      </a:r>
                      <a:endParaRPr lang="cs-CZ"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rgbClr val="92D050"/>
                    </a:solidFill>
                  </a:tcPr>
                </a:tc>
                <a:tc>
                  <a:txBody>
                    <a:bodyPr/>
                    <a:lstStyle/>
                    <a:p>
                      <a:pPr algn="ctr" fontAlgn="b"/>
                      <a:r>
                        <a:rPr lang="cs-CZ" sz="1800" u="none" strike="noStrike" dirty="0">
                          <a:effectLst/>
                          <a:latin typeface="Arial" panose="020B0604020202020204" pitchFamily="34" charset="0"/>
                          <a:cs typeface="Arial" panose="020B0604020202020204" pitchFamily="34" charset="0"/>
                        </a:rPr>
                        <a:t>počet</a:t>
                      </a:r>
                      <a:endParaRPr lang="cs-CZ"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rgbClr val="92D050"/>
                    </a:solidFill>
                  </a:tcPr>
                </a:tc>
                <a:tc>
                  <a:txBody>
                    <a:bodyPr/>
                    <a:lstStyle/>
                    <a:p>
                      <a:pPr algn="ctr" fontAlgn="b"/>
                      <a:r>
                        <a:rPr lang="cs-CZ" sz="1800" u="none" strike="noStrike" dirty="0">
                          <a:effectLst/>
                          <a:latin typeface="Arial" panose="020B0604020202020204" pitchFamily="34" charset="0"/>
                          <a:cs typeface="Arial" panose="020B0604020202020204" pitchFamily="34" charset="0"/>
                        </a:rPr>
                        <a:t>částka dotace</a:t>
                      </a:r>
                      <a:endParaRPr lang="cs-CZ"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rgbClr val="92D050"/>
                    </a:solidFill>
                  </a:tcPr>
                </a:tc>
              </a:tr>
              <a:tr h="394689">
                <a:tc>
                  <a:txBody>
                    <a:bodyPr/>
                    <a:lstStyle/>
                    <a:p>
                      <a:pPr algn="ctr" fontAlgn="ctr"/>
                      <a:r>
                        <a:rPr lang="cs-CZ" sz="1800" u="none" strike="noStrike" dirty="0">
                          <a:effectLst/>
                          <a:latin typeface="Arial" panose="020B0604020202020204" pitchFamily="34" charset="0"/>
                          <a:cs typeface="Arial" panose="020B0604020202020204" pitchFamily="34" charset="0"/>
                        </a:rPr>
                        <a:t>421a zemědělci</a:t>
                      </a:r>
                      <a:endParaRPr lang="cs-CZ"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3">
                        <a:lumMod val="20000"/>
                        <a:lumOff val="80000"/>
                      </a:schemeClr>
                    </a:solidFill>
                  </a:tcPr>
                </a:tc>
                <a:tc>
                  <a:txBody>
                    <a:bodyPr/>
                    <a:lstStyle/>
                    <a:p>
                      <a:pPr algn="ctr" fontAlgn="b"/>
                      <a:r>
                        <a:rPr lang="cs-CZ" sz="1800" u="none" strike="noStrike" dirty="0">
                          <a:effectLst/>
                          <a:latin typeface="Arial" panose="020B0604020202020204" pitchFamily="34" charset="0"/>
                          <a:cs typeface="Arial" panose="020B0604020202020204" pitchFamily="34" charset="0"/>
                        </a:rPr>
                        <a:t>201</a:t>
                      </a:r>
                      <a:endParaRPr lang="cs-CZ"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3">
                        <a:lumMod val="20000"/>
                        <a:lumOff val="80000"/>
                      </a:schemeClr>
                    </a:solidFill>
                  </a:tcPr>
                </a:tc>
                <a:tc>
                  <a:txBody>
                    <a:bodyPr/>
                    <a:lstStyle/>
                    <a:p>
                      <a:pPr algn="ctr" fontAlgn="b"/>
                      <a:r>
                        <a:rPr lang="cs-CZ" sz="1800" u="none" strike="noStrike" dirty="0" smtClean="0">
                          <a:effectLst/>
                          <a:latin typeface="Arial" panose="020B0604020202020204" pitchFamily="34" charset="0"/>
                          <a:cs typeface="Arial" panose="020B0604020202020204" pitchFamily="34" charset="0"/>
                        </a:rPr>
                        <a:t>317 239 189</a:t>
                      </a:r>
                      <a:endParaRPr lang="cs-CZ"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3">
                        <a:lumMod val="20000"/>
                        <a:lumOff val="80000"/>
                      </a:schemeClr>
                    </a:solidFill>
                  </a:tcPr>
                </a:tc>
                <a:tc>
                  <a:txBody>
                    <a:bodyPr/>
                    <a:lstStyle/>
                    <a:p>
                      <a:pPr algn="ctr" fontAlgn="b"/>
                      <a:r>
                        <a:rPr lang="cs-CZ" sz="1800" u="none" strike="noStrike" dirty="0" smtClean="0">
                          <a:effectLst/>
                          <a:latin typeface="Arial" panose="020B0604020202020204" pitchFamily="34" charset="0"/>
                          <a:cs typeface="Arial" panose="020B0604020202020204" pitchFamily="34" charset="0"/>
                        </a:rPr>
                        <a:t>153</a:t>
                      </a:r>
                      <a:endParaRPr lang="cs-CZ"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3">
                        <a:lumMod val="20000"/>
                        <a:lumOff val="80000"/>
                      </a:schemeClr>
                    </a:solidFill>
                  </a:tcPr>
                </a:tc>
                <a:tc>
                  <a:txBody>
                    <a:bodyPr/>
                    <a:lstStyle/>
                    <a:p>
                      <a:pPr algn="ctr" fontAlgn="b"/>
                      <a:r>
                        <a:rPr lang="cs-CZ" sz="1800" u="none" strike="noStrike" dirty="0" smtClean="0">
                          <a:effectLst/>
                          <a:latin typeface="Arial" panose="020B0604020202020204" pitchFamily="34" charset="0"/>
                          <a:cs typeface="Arial" panose="020B0604020202020204" pitchFamily="34" charset="0"/>
                        </a:rPr>
                        <a:t>217 232 283</a:t>
                      </a:r>
                      <a:endParaRPr lang="cs-CZ"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3">
                        <a:lumMod val="20000"/>
                        <a:lumOff val="80000"/>
                      </a:schemeClr>
                    </a:solidFill>
                  </a:tcPr>
                </a:tc>
              </a:tr>
              <a:tr h="394689">
                <a:tc>
                  <a:txBody>
                    <a:bodyPr/>
                    <a:lstStyle/>
                    <a:p>
                      <a:pPr algn="ctr" fontAlgn="ctr"/>
                      <a:r>
                        <a:rPr lang="cs-CZ" sz="1800" u="none" strike="noStrike" dirty="0">
                          <a:effectLst/>
                          <a:latin typeface="Arial" panose="020B0604020202020204" pitchFamily="34" charset="0"/>
                          <a:cs typeface="Arial" panose="020B0604020202020204" pitchFamily="34" charset="0"/>
                        </a:rPr>
                        <a:t>421b zpracovatelé</a:t>
                      </a:r>
                      <a:endParaRPr lang="cs-CZ"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3">
                        <a:lumMod val="20000"/>
                        <a:lumOff val="80000"/>
                      </a:schemeClr>
                    </a:solidFill>
                  </a:tcPr>
                </a:tc>
                <a:tc>
                  <a:txBody>
                    <a:bodyPr/>
                    <a:lstStyle/>
                    <a:p>
                      <a:pPr algn="ctr" fontAlgn="b"/>
                      <a:r>
                        <a:rPr lang="cs-CZ" sz="1800" u="none" strike="noStrike" dirty="0">
                          <a:effectLst/>
                          <a:latin typeface="Arial" panose="020B0604020202020204" pitchFamily="34" charset="0"/>
                          <a:cs typeface="Arial" panose="020B0604020202020204" pitchFamily="34" charset="0"/>
                        </a:rPr>
                        <a:t>219</a:t>
                      </a:r>
                      <a:endParaRPr lang="cs-CZ"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3">
                        <a:lumMod val="20000"/>
                        <a:lumOff val="80000"/>
                      </a:schemeClr>
                    </a:solidFill>
                  </a:tcPr>
                </a:tc>
                <a:tc>
                  <a:txBody>
                    <a:bodyPr/>
                    <a:lstStyle/>
                    <a:p>
                      <a:pPr algn="ctr" fontAlgn="b"/>
                      <a:r>
                        <a:rPr lang="cs-CZ" sz="1800" u="none" strike="noStrike" dirty="0" smtClean="0">
                          <a:effectLst/>
                          <a:latin typeface="Arial" panose="020B0604020202020204" pitchFamily="34" charset="0"/>
                          <a:cs typeface="Arial" panose="020B0604020202020204" pitchFamily="34" charset="0"/>
                        </a:rPr>
                        <a:t>744 464 154</a:t>
                      </a:r>
                      <a:endParaRPr lang="cs-CZ"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3">
                        <a:lumMod val="20000"/>
                        <a:lumOff val="80000"/>
                      </a:schemeClr>
                    </a:solidFill>
                  </a:tcPr>
                </a:tc>
                <a:tc>
                  <a:txBody>
                    <a:bodyPr/>
                    <a:lstStyle/>
                    <a:p>
                      <a:pPr algn="ctr" fontAlgn="b"/>
                      <a:r>
                        <a:rPr lang="cs-CZ" sz="1800" u="none" strike="noStrike" dirty="0" smtClean="0">
                          <a:effectLst/>
                          <a:latin typeface="Arial" panose="020B0604020202020204" pitchFamily="34" charset="0"/>
                          <a:cs typeface="Arial" panose="020B0604020202020204" pitchFamily="34" charset="0"/>
                        </a:rPr>
                        <a:t>165</a:t>
                      </a:r>
                      <a:endParaRPr lang="cs-CZ"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3">
                        <a:lumMod val="20000"/>
                        <a:lumOff val="80000"/>
                      </a:schemeClr>
                    </a:solidFill>
                  </a:tcPr>
                </a:tc>
                <a:tc>
                  <a:txBody>
                    <a:bodyPr/>
                    <a:lstStyle/>
                    <a:p>
                      <a:pPr algn="ctr" fontAlgn="b"/>
                      <a:r>
                        <a:rPr lang="cs-CZ" sz="1800" u="none" strike="noStrike" dirty="0" smtClean="0">
                          <a:effectLst/>
                          <a:latin typeface="Arial" panose="020B0604020202020204" pitchFamily="34" charset="0"/>
                          <a:cs typeface="Arial" panose="020B0604020202020204" pitchFamily="34" charset="0"/>
                        </a:rPr>
                        <a:t>605 678 224</a:t>
                      </a:r>
                      <a:endParaRPr lang="cs-CZ"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3">
                        <a:lumMod val="20000"/>
                        <a:lumOff val="80000"/>
                      </a:schemeClr>
                    </a:solidFill>
                  </a:tcPr>
                </a:tc>
              </a:tr>
              <a:tr h="414424">
                <a:tc>
                  <a:txBody>
                    <a:bodyPr/>
                    <a:lstStyle/>
                    <a:p>
                      <a:pPr algn="ctr" fontAlgn="b"/>
                      <a:r>
                        <a:rPr lang="cs-CZ" sz="1800" u="none" strike="noStrike" dirty="0">
                          <a:effectLst/>
                          <a:latin typeface="Arial" panose="020B0604020202020204" pitchFamily="34" charset="0"/>
                          <a:cs typeface="Arial" panose="020B0604020202020204" pitchFamily="34" charset="0"/>
                        </a:rPr>
                        <a:t>celkem</a:t>
                      </a:r>
                      <a:endParaRPr lang="cs-CZ"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3">
                        <a:lumMod val="20000"/>
                        <a:lumOff val="80000"/>
                      </a:schemeClr>
                    </a:solidFill>
                  </a:tcPr>
                </a:tc>
                <a:tc>
                  <a:txBody>
                    <a:bodyPr/>
                    <a:lstStyle/>
                    <a:p>
                      <a:pPr algn="ctr" fontAlgn="b"/>
                      <a:r>
                        <a:rPr lang="cs-CZ" sz="1800" u="none" strike="noStrike">
                          <a:effectLst/>
                          <a:latin typeface="Arial" panose="020B0604020202020204" pitchFamily="34" charset="0"/>
                          <a:cs typeface="Arial" panose="020B0604020202020204" pitchFamily="34" charset="0"/>
                        </a:rPr>
                        <a:t>420</a:t>
                      </a:r>
                      <a:endParaRPr lang="cs-CZ"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3">
                        <a:lumMod val="20000"/>
                        <a:lumOff val="80000"/>
                      </a:schemeClr>
                    </a:solidFill>
                  </a:tcPr>
                </a:tc>
                <a:tc>
                  <a:txBody>
                    <a:bodyPr/>
                    <a:lstStyle/>
                    <a:p>
                      <a:pPr algn="ctr" fontAlgn="b"/>
                      <a:r>
                        <a:rPr lang="cs-CZ" sz="1800" u="none" strike="noStrike" dirty="0">
                          <a:effectLst/>
                          <a:latin typeface="Arial" panose="020B0604020202020204" pitchFamily="34" charset="0"/>
                          <a:cs typeface="Arial" panose="020B0604020202020204" pitchFamily="34" charset="0"/>
                        </a:rPr>
                        <a:t>1 </a:t>
                      </a:r>
                      <a:r>
                        <a:rPr lang="cs-CZ" sz="1800" u="none" strike="noStrike" dirty="0" smtClean="0">
                          <a:effectLst/>
                          <a:latin typeface="Arial" panose="020B0604020202020204" pitchFamily="34" charset="0"/>
                          <a:cs typeface="Arial" panose="020B0604020202020204" pitchFamily="34" charset="0"/>
                        </a:rPr>
                        <a:t>061 703 343</a:t>
                      </a:r>
                      <a:endParaRPr lang="cs-CZ"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3">
                        <a:lumMod val="20000"/>
                        <a:lumOff val="80000"/>
                      </a:schemeClr>
                    </a:solidFill>
                  </a:tcPr>
                </a:tc>
                <a:tc>
                  <a:txBody>
                    <a:bodyPr/>
                    <a:lstStyle/>
                    <a:p>
                      <a:pPr algn="ctr" fontAlgn="b"/>
                      <a:r>
                        <a:rPr lang="cs-CZ" sz="1800" u="none" strike="noStrike" dirty="0" smtClean="0">
                          <a:effectLst/>
                          <a:latin typeface="Arial" panose="020B0604020202020204" pitchFamily="34" charset="0"/>
                          <a:cs typeface="Arial" panose="020B0604020202020204" pitchFamily="34" charset="0"/>
                        </a:rPr>
                        <a:t>318</a:t>
                      </a:r>
                      <a:endParaRPr lang="cs-CZ"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3">
                        <a:lumMod val="20000"/>
                        <a:lumOff val="80000"/>
                      </a:schemeClr>
                    </a:solidFill>
                  </a:tcPr>
                </a:tc>
                <a:tc>
                  <a:txBody>
                    <a:bodyPr/>
                    <a:lstStyle/>
                    <a:p>
                      <a:pPr algn="ctr" fontAlgn="b"/>
                      <a:r>
                        <a:rPr lang="cs-CZ" sz="1800" u="none" strike="noStrike" dirty="0" smtClean="0">
                          <a:effectLst/>
                          <a:latin typeface="Arial" panose="020B0604020202020204" pitchFamily="34" charset="0"/>
                          <a:cs typeface="Arial" panose="020B0604020202020204" pitchFamily="34" charset="0"/>
                        </a:rPr>
                        <a:t>822 910 507</a:t>
                      </a:r>
                      <a:endParaRPr lang="cs-CZ"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3">
                        <a:lumMod val="20000"/>
                        <a:lumOff val="80000"/>
                      </a:schemeClr>
                    </a:solidFill>
                  </a:tcPr>
                </a:tc>
              </a:tr>
            </a:tbl>
          </a:graphicData>
        </a:graphic>
      </p:graphicFrame>
    </p:spTree>
    <p:extLst>
      <p:ext uri="{BB962C8B-B14F-4D97-AF65-F5344CB8AC3E}">
        <p14:creationId xmlns:p14="http://schemas.microsoft.com/office/powerpoint/2010/main" val="19236896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340768"/>
            <a:ext cx="7772400" cy="2592287"/>
          </a:xfrm>
        </p:spPr>
        <p:txBody>
          <a:bodyPr>
            <a:normAutofit fontScale="90000"/>
          </a:bodyPr>
          <a:lstStyle/>
          <a:p>
            <a:r>
              <a:rPr lang="cs-CZ" dirty="0" smtClean="0"/>
              <a:t>Operace 16.4.1 Horizontální </a:t>
            </a:r>
            <a:br>
              <a:rPr lang="cs-CZ" dirty="0" smtClean="0"/>
            </a:br>
            <a:r>
              <a:rPr lang="cs-CZ" dirty="0" smtClean="0"/>
              <a:t>a vertikální spolupráce mezi účastníky krátkých dodavatelských řetězců a místních trhů</a:t>
            </a:r>
            <a:endParaRPr lang="cs-CZ" dirty="0"/>
          </a:p>
        </p:txBody>
      </p:sp>
      <p:sp>
        <p:nvSpPr>
          <p:cNvPr id="3" name="Podnadpis 2"/>
          <p:cNvSpPr>
            <a:spLocks noGrp="1"/>
          </p:cNvSpPr>
          <p:nvPr>
            <p:ph type="subTitle" idx="1"/>
          </p:nvPr>
        </p:nvSpPr>
        <p:spPr>
          <a:xfrm>
            <a:off x="1259632" y="4581128"/>
            <a:ext cx="7560840" cy="1752600"/>
          </a:xfrm>
        </p:spPr>
        <p:txBody>
          <a:bodyPr>
            <a:normAutofit/>
          </a:bodyPr>
          <a:lstStyle/>
          <a:p>
            <a:pPr algn="just"/>
            <a:r>
              <a:rPr lang="cs-CZ" sz="2400" dirty="0" smtClean="0">
                <a:solidFill>
                  <a:schemeClr val="tx1"/>
                </a:solidFill>
              </a:rPr>
              <a:t>Celková </a:t>
            </a:r>
            <a:r>
              <a:rPr lang="cs-CZ" sz="2400" dirty="0">
                <a:solidFill>
                  <a:schemeClr val="tx1"/>
                </a:solidFill>
              </a:rPr>
              <a:t>alokace na operaci:	</a:t>
            </a:r>
            <a:r>
              <a:rPr lang="cs-CZ" sz="2400" dirty="0" smtClean="0">
                <a:solidFill>
                  <a:schemeClr val="tx1"/>
                </a:solidFill>
              </a:rPr>
              <a:t>108 mil. Kč</a:t>
            </a:r>
            <a:endParaRPr lang="cs-CZ" sz="2400" dirty="0">
              <a:solidFill>
                <a:schemeClr val="tx1"/>
              </a:solidFill>
            </a:endParaRPr>
          </a:p>
          <a:p>
            <a:pPr algn="just"/>
            <a:r>
              <a:rPr lang="cs-CZ" sz="2400" b="1" dirty="0">
                <a:solidFill>
                  <a:schemeClr val="tx1"/>
                </a:solidFill>
              </a:rPr>
              <a:t>Alokace</a:t>
            </a:r>
            <a:r>
              <a:rPr lang="cs-CZ" sz="2400" dirty="0">
                <a:solidFill>
                  <a:schemeClr val="tx1"/>
                </a:solidFill>
              </a:rPr>
              <a:t> </a:t>
            </a:r>
            <a:r>
              <a:rPr lang="cs-CZ" sz="2400" b="1" dirty="0">
                <a:solidFill>
                  <a:schemeClr val="tx1"/>
                </a:solidFill>
              </a:rPr>
              <a:t>pro 3. kolo:		</a:t>
            </a:r>
            <a:r>
              <a:rPr lang="cs-CZ" sz="2400" b="1" dirty="0" smtClean="0">
                <a:solidFill>
                  <a:schemeClr val="tx1"/>
                </a:solidFill>
              </a:rPr>
              <a:t>46,3 mil. </a:t>
            </a:r>
            <a:r>
              <a:rPr lang="cs-CZ" sz="2400" b="1" dirty="0">
                <a:solidFill>
                  <a:schemeClr val="tx1"/>
                </a:solidFill>
              </a:rPr>
              <a:t>Kč</a:t>
            </a:r>
          </a:p>
          <a:p>
            <a:pPr algn="ctr"/>
            <a:endParaRPr lang="cs-CZ" dirty="0">
              <a:solidFill>
                <a:schemeClr val="tx1"/>
              </a:solidFill>
            </a:endParaRPr>
          </a:p>
        </p:txBody>
      </p:sp>
    </p:spTree>
    <p:extLst>
      <p:ext uri="{BB962C8B-B14F-4D97-AF65-F5344CB8AC3E}">
        <p14:creationId xmlns:p14="http://schemas.microsoft.com/office/powerpoint/2010/main" val="5414489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720080"/>
          </a:xfrm>
        </p:spPr>
        <p:txBody>
          <a:bodyPr vert="horz" lIns="91440" tIns="45720" rIns="91440" bIns="45720" rtlCol="0" anchor="ctr">
            <a:noAutofit/>
          </a:bodyPr>
          <a:lstStyle/>
          <a:p>
            <a:pPr algn="ctr"/>
            <a:r>
              <a:rPr lang="cs-CZ" sz="2400" dirty="0"/>
              <a:t>Operace </a:t>
            </a:r>
            <a:r>
              <a:rPr lang="cs-CZ" sz="2400" dirty="0" smtClean="0"/>
              <a:t>16.4.1</a:t>
            </a:r>
            <a:r>
              <a:rPr lang="cs-CZ" sz="2400" dirty="0"/>
              <a:t/>
            </a:r>
            <a:br>
              <a:rPr lang="cs-CZ" sz="2400" dirty="0"/>
            </a:br>
            <a:r>
              <a:rPr lang="cs-CZ" sz="2400" dirty="0"/>
              <a:t>Definice žadatele/příjemce dotace</a:t>
            </a:r>
          </a:p>
        </p:txBody>
      </p:sp>
      <p:sp>
        <p:nvSpPr>
          <p:cNvPr id="3" name="Zástupný symbol pro obsah 2"/>
          <p:cNvSpPr>
            <a:spLocks noGrp="1"/>
          </p:cNvSpPr>
          <p:nvPr>
            <p:ph idx="1"/>
          </p:nvPr>
        </p:nvSpPr>
        <p:spPr>
          <a:xfrm>
            <a:off x="457200" y="908720"/>
            <a:ext cx="8229600" cy="5688632"/>
          </a:xfrm>
        </p:spPr>
        <p:txBody>
          <a:bodyPr>
            <a:normAutofit/>
          </a:bodyPr>
          <a:lstStyle/>
          <a:p>
            <a:pPr marL="0" indent="0">
              <a:buNone/>
            </a:pPr>
            <a:endParaRPr lang="cs-CZ" sz="2400" dirty="0" smtClean="0"/>
          </a:p>
          <a:p>
            <a:pPr marL="0" indent="0">
              <a:buNone/>
            </a:pPr>
            <a:r>
              <a:rPr lang="cs-CZ" sz="2400" dirty="0" smtClean="0"/>
              <a:t>Uskupení minimálně dvou subjektů.</a:t>
            </a:r>
          </a:p>
          <a:p>
            <a:pPr marL="0" indent="0">
              <a:buNone/>
            </a:pPr>
            <a:endParaRPr lang="cs-CZ" sz="2400" dirty="0" smtClean="0"/>
          </a:p>
          <a:p>
            <a:pPr marL="0" indent="0">
              <a:buNone/>
            </a:pPr>
            <a:r>
              <a:rPr lang="cs-CZ" sz="2400" u="sng" dirty="0" smtClean="0"/>
              <a:t>Žadatelem/příjemcem dotace</a:t>
            </a:r>
            <a:r>
              <a:rPr lang="pl-PL" sz="2400" u="sng" dirty="0" smtClean="0"/>
              <a:t>/</a:t>
            </a:r>
            <a:r>
              <a:rPr lang="cs-CZ" sz="2400" u="sng" dirty="0" smtClean="0"/>
              <a:t>spolupracujícím subjektem v uskupení jsou:</a:t>
            </a:r>
          </a:p>
          <a:p>
            <a:pPr lvl="0"/>
            <a:r>
              <a:rPr lang="cs-CZ" sz="2400" dirty="0" smtClean="0"/>
              <a:t>Zemědělský podnikatel (MSP)</a:t>
            </a:r>
          </a:p>
          <a:p>
            <a:pPr lvl="0"/>
            <a:r>
              <a:rPr lang="cs-CZ" sz="2400" dirty="0" smtClean="0"/>
              <a:t>Výrobce potravin nebo surovin určených pro lidskou spotřebu (MSP)</a:t>
            </a:r>
          </a:p>
          <a:p>
            <a:pPr lvl="0"/>
            <a:r>
              <a:rPr lang="cs-CZ" sz="2400" dirty="0" smtClean="0"/>
              <a:t>Obec nebo dobrovolný svazek obcí </a:t>
            </a:r>
          </a:p>
          <a:p>
            <a:pPr lvl="0"/>
            <a:r>
              <a:rPr lang="cs-CZ" sz="2400" dirty="0" smtClean="0"/>
              <a:t>Nevládní neziskové organizace zastupující zemědělce nebo zpracovatele potravin</a:t>
            </a:r>
          </a:p>
          <a:p>
            <a:pPr marL="0" lvl="0" indent="0">
              <a:buNone/>
            </a:pPr>
            <a:endParaRPr lang="cs-CZ" sz="2000" dirty="0"/>
          </a:p>
          <a:p>
            <a:endParaRPr lang="cs-CZ" sz="2000" dirty="0"/>
          </a:p>
          <a:p>
            <a:endParaRPr lang="cs-CZ" sz="2000" dirty="0" smtClean="0"/>
          </a:p>
          <a:p>
            <a:endParaRPr lang="cs-CZ" dirty="0"/>
          </a:p>
        </p:txBody>
      </p:sp>
    </p:spTree>
    <p:extLst>
      <p:ext uri="{BB962C8B-B14F-4D97-AF65-F5344CB8AC3E}">
        <p14:creationId xmlns:p14="http://schemas.microsoft.com/office/powerpoint/2010/main" val="2720473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pPr algn="ctr"/>
            <a:r>
              <a:rPr lang="cs-CZ" sz="2400" dirty="0" smtClean="0"/>
              <a:t>VEŘEJNÉ ZAKÁZKY</a:t>
            </a:r>
            <a:endParaRPr lang="cs-CZ" sz="2400" dirty="0"/>
          </a:p>
        </p:txBody>
      </p:sp>
      <p:sp>
        <p:nvSpPr>
          <p:cNvPr id="3" name="Zástupný symbol pro obsah 2"/>
          <p:cNvSpPr>
            <a:spLocks noGrp="1"/>
          </p:cNvSpPr>
          <p:nvPr>
            <p:ph idx="1"/>
          </p:nvPr>
        </p:nvSpPr>
        <p:spPr>
          <a:xfrm>
            <a:off x="395536" y="764704"/>
            <a:ext cx="8208912" cy="5616624"/>
          </a:xfrm>
        </p:spPr>
        <p:txBody>
          <a:bodyPr>
            <a:normAutofit fontScale="85000" lnSpcReduction="20000"/>
          </a:bodyPr>
          <a:lstStyle/>
          <a:p>
            <a:pPr algn="just"/>
            <a:r>
              <a:rPr lang="cs-CZ" dirty="0" smtClean="0"/>
              <a:t>žadatel musí v případě výběrového/zadávacího řízení vybrat dodavatele před podpisem Dohody o poskytnutí dotace</a:t>
            </a:r>
          </a:p>
          <a:p>
            <a:pPr algn="just"/>
            <a:r>
              <a:rPr lang="cs-CZ" dirty="0" smtClean="0"/>
              <a:t>pokud je dotovaným nebo veřejným zadavatelem, postupuje podle zákona o veřejných zakázkách (vyjma zadávání zakázek malé hodnoty), ostatní podle Pravidel a Příručky </a:t>
            </a:r>
          </a:p>
          <a:p>
            <a:pPr algn="just"/>
            <a:r>
              <a:rPr lang="cs-CZ" dirty="0" smtClean="0"/>
              <a:t>samostatná zakázka – součet předpokládaných obdobných dodávek, služeb či stavebních prací, které spolu věcně, časově a místně souvisí</a:t>
            </a:r>
          </a:p>
          <a:p>
            <a:pPr algn="just"/>
            <a:r>
              <a:rPr lang="cs-CZ" b="1" dirty="0" smtClean="0"/>
              <a:t>do 20 000 Kč </a:t>
            </a:r>
            <a:r>
              <a:rPr lang="cs-CZ" dirty="0" smtClean="0"/>
              <a:t>– je možné napřímo zadat (součet těchto zakázek je max. 100 tis. Kč na projekt)</a:t>
            </a:r>
          </a:p>
          <a:p>
            <a:pPr algn="just"/>
            <a:r>
              <a:rPr lang="cs-CZ" b="1" dirty="0" smtClean="0"/>
              <a:t>do 400 000 Kč </a:t>
            </a:r>
            <a:r>
              <a:rPr lang="cs-CZ" dirty="0" smtClean="0"/>
              <a:t>(dotovaný či veřejný zadavatel)</a:t>
            </a:r>
            <a:r>
              <a:rPr lang="cs-CZ" b="1" dirty="0" smtClean="0"/>
              <a:t> nebo do 500 000 Kč </a:t>
            </a:r>
            <a:r>
              <a:rPr lang="cs-CZ" dirty="0" smtClean="0"/>
              <a:t>– cenový marketing nebo automatický průzkum trhu prostřednictvím Elektronického tržiště</a:t>
            </a:r>
          </a:p>
          <a:p>
            <a:pPr algn="just"/>
            <a:r>
              <a:rPr lang="cs-CZ" b="1" dirty="0" smtClean="0"/>
              <a:t>do 2 000 000 Kč </a:t>
            </a:r>
            <a:r>
              <a:rPr lang="cs-CZ" dirty="0" smtClean="0"/>
              <a:t>(dodávky, služby) </a:t>
            </a:r>
            <a:r>
              <a:rPr lang="cs-CZ" b="1" dirty="0" smtClean="0"/>
              <a:t>nebo do 6 000 000 Kč </a:t>
            </a:r>
            <a:r>
              <a:rPr lang="cs-CZ" dirty="0" smtClean="0"/>
              <a:t>(stavební práce) –  uzavřená výzva</a:t>
            </a:r>
          </a:p>
          <a:p>
            <a:pPr algn="just"/>
            <a:r>
              <a:rPr lang="cs-CZ" b="1" dirty="0" smtClean="0"/>
              <a:t>nad 2 </a:t>
            </a:r>
            <a:r>
              <a:rPr lang="cs-CZ" b="1" dirty="0"/>
              <a:t>000 000 Kč </a:t>
            </a:r>
            <a:r>
              <a:rPr lang="cs-CZ" dirty="0"/>
              <a:t>(dodávky, služby) </a:t>
            </a:r>
            <a:r>
              <a:rPr lang="cs-CZ" b="1" dirty="0"/>
              <a:t>nebo </a:t>
            </a:r>
            <a:r>
              <a:rPr lang="cs-CZ" b="1" dirty="0" smtClean="0"/>
              <a:t>nad 6 </a:t>
            </a:r>
            <a:r>
              <a:rPr lang="cs-CZ" b="1" dirty="0"/>
              <a:t>000 000 Kč </a:t>
            </a:r>
            <a:r>
              <a:rPr lang="cs-CZ" dirty="0"/>
              <a:t>(stavební práce</a:t>
            </a:r>
            <a:r>
              <a:rPr lang="cs-CZ" dirty="0" smtClean="0"/>
              <a:t>) – otevřená výzva (zveřejnění na profilu zadavatele, ve věstníku veřejných zakázek nebo na stránkách PRV) nebo Elektronické tržiště</a:t>
            </a:r>
          </a:p>
          <a:p>
            <a:pPr algn="just"/>
            <a:endParaRPr lang="cs-CZ" sz="1800" dirty="0" smtClean="0"/>
          </a:p>
          <a:p>
            <a:pPr algn="just"/>
            <a:r>
              <a:rPr lang="cs-CZ" sz="2400" dirty="0" smtClean="0"/>
              <a:t>S NOVĚ CHYSTANÝM ZÁKONEM O ZADÁVÁNÍ VEŘEJNÝCH ZAKÁZEK BUDE  AKTUALIZOVÁNA I PŘÍRUČKA  PRO ZADÁVÁNÍ VZ S ÚČINNOSTÍ OD 1.10.2016</a:t>
            </a:r>
          </a:p>
          <a:p>
            <a:endParaRPr lang="cs-CZ" sz="1800" dirty="0" smtClean="0"/>
          </a:p>
          <a:p>
            <a:endParaRPr lang="cs-CZ" sz="1800" dirty="0"/>
          </a:p>
        </p:txBody>
      </p:sp>
    </p:spTree>
    <p:extLst>
      <p:ext uri="{BB962C8B-B14F-4D97-AF65-F5344CB8AC3E}">
        <p14:creationId xmlns:p14="http://schemas.microsoft.com/office/powerpoint/2010/main" val="26120090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720080"/>
          </a:xfrm>
        </p:spPr>
        <p:txBody>
          <a:bodyPr vert="horz" lIns="91440" tIns="45720" rIns="91440" bIns="45720" rtlCol="0" anchor="ctr">
            <a:noAutofit/>
          </a:bodyPr>
          <a:lstStyle/>
          <a:p>
            <a:pPr marL="0" lvl="0" indent="0" algn="ctr"/>
            <a:r>
              <a:rPr lang="cs-CZ" sz="2400" dirty="0"/>
              <a:t>Operace </a:t>
            </a:r>
            <a:r>
              <a:rPr lang="cs-CZ" sz="2400" dirty="0" smtClean="0"/>
              <a:t>16.4.1</a:t>
            </a:r>
            <a:r>
              <a:rPr lang="cs-CZ" sz="2400" dirty="0"/>
              <a:t/>
            </a:r>
            <a:br>
              <a:rPr lang="cs-CZ" sz="2400" dirty="0"/>
            </a:br>
            <a:r>
              <a:rPr lang="cs-CZ" sz="2400" dirty="0"/>
              <a:t>Druh a výše dotace</a:t>
            </a:r>
          </a:p>
        </p:txBody>
      </p:sp>
      <p:sp>
        <p:nvSpPr>
          <p:cNvPr id="3" name="Zástupný symbol pro obsah 2"/>
          <p:cNvSpPr>
            <a:spLocks noGrp="1"/>
          </p:cNvSpPr>
          <p:nvPr>
            <p:ph idx="1"/>
          </p:nvPr>
        </p:nvSpPr>
        <p:spPr>
          <a:xfrm>
            <a:off x="457200" y="908720"/>
            <a:ext cx="8229600" cy="5688632"/>
          </a:xfrm>
        </p:spPr>
        <p:txBody>
          <a:bodyPr>
            <a:noAutofit/>
          </a:bodyPr>
          <a:lstStyle/>
          <a:p>
            <a:pPr marL="0" indent="0">
              <a:buNone/>
            </a:pPr>
            <a:r>
              <a:rPr lang="cs-CZ" u="sng" dirty="0" smtClean="0"/>
              <a:t>Výdaje </a:t>
            </a:r>
            <a:r>
              <a:rPr lang="cs-CZ" u="sng" dirty="0"/>
              <a:t>na spolupráci </a:t>
            </a:r>
            <a:endParaRPr lang="cs-CZ" u="sng" dirty="0" smtClean="0"/>
          </a:p>
          <a:p>
            <a:pPr>
              <a:buFont typeface="Wingdings" panose="05000000000000000000" pitchFamily="2" charset="2"/>
              <a:buChar char="Ø"/>
            </a:pPr>
            <a:r>
              <a:rPr lang="cs-CZ" dirty="0" smtClean="0"/>
              <a:t>50</a:t>
            </a:r>
            <a:r>
              <a:rPr lang="cs-CZ" dirty="0"/>
              <a:t> % výdajů, ze kterých je stanovena </a:t>
            </a:r>
            <a:r>
              <a:rPr lang="cs-CZ" dirty="0" smtClean="0"/>
              <a:t>dotace</a:t>
            </a:r>
            <a:endParaRPr lang="cs-CZ" dirty="0"/>
          </a:p>
          <a:p>
            <a:pPr marL="0" indent="0" algn="just">
              <a:buNone/>
            </a:pPr>
            <a:endParaRPr lang="cs-CZ" sz="1000" dirty="0"/>
          </a:p>
          <a:p>
            <a:pPr marL="0" indent="0" algn="just">
              <a:buNone/>
            </a:pPr>
            <a:r>
              <a:rPr lang="cs-CZ" u="sng" dirty="0" smtClean="0"/>
              <a:t>Přímé výdaje </a:t>
            </a:r>
            <a:r>
              <a:rPr lang="cs-CZ" u="sng" dirty="0"/>
              <a:t>na konkrétní projekty spojené s prováděním podnikatelského plánu spolupráce </a:t>
            </a:r>
            <a:endParaRPr lang="cs-CZ" u="sng" dirty="0" smtClean="0"/>
          </a:p>
          <a:p>
            <a:pPr>
              <a:buFont typeface="Wingdings" panose="05000000000000000000" pitchFamily="2" charset="2"/>
              <a:buChar char="Ø"/>
            </a:pPr>
            <a:r>
              <a:rPr lang="cs-CZ" dirty="0" smtClean="0"/>
              <a:t>Velké podniky - 25 </a:t>
            </a:r>
            <a:r>
              <a:rPr lang="cs-CZ" dirty="0"/>
              <a:t>% způsobilých </a:t>
            </a:r>
            <a:r>
              <a:rPr lang="cs-CZ" dirty="0" smtClean="0"/>
              <a:t>výdajů</a:t>
            </a:r>
          </a:p>
          <a:p>
            <a:pPr>
              <a:buFont typeface="Wingdings" panose="05000000000000000000" pitchFamily="2" charset="2"/>
              <a:buChar char="Ø"/>
            </a:pPr>
            <a:r>
              <a:rPr lang="cs-CZ" dirty="0" smtClean="0"/>
              <a:t>Střední podniky - 35 </a:t>
            </a:r>
            <a:r>
              <a:rPr lang="cs-CZ" dirty="0"/>
              <a:t>% způsobilých </a:t>
            </a:r>
            <a:r>
              <a:rPr lang="cs-CZ" dirty="0" smtClean="0"/>
              <a:t>výdajů</a:t>
            </a:r>
          </a:p>
          <a:p>
            <a:pPr>
              <a:buFont typeface="Wingdings" panose="05000000000000000000" pitchFamily="2" charset="2"/>
              <a:buChar char="Ø"/>
            </a:pPr>
            <a:r>
              <a:rPr lang="cs-CZ" dirty="0" smtClean="0"/>
              <a:t>Malé podniky -   45 </a:t>
            </a:r>
            <a:r>
              <a:rPr lang="cs-CZ" dirty="0"/>
              <a:t>% způsobilých </a:t>
            </a:r>
            <a:r>
              <a:rPr lang="cs-CZ" dirty="0" smtClean="0"/>
              <a:t>výdajů</a:t>
            </a:r>
          </a:p>
          <a:p>
            <a:endParaRPr lang="cs-CZ" sz="1000" dirty="0"/>
          </a:p>
          <a:p>
            <a:pPr marL="0" indent="0">
              <a:buNone/>
            </a:pPr>
            <a:r>
              <a:rPr lang="cs-CZ" dirty="0" smtClean="0"/>
              <a:t>Částka </a:t>
            </a:r>
            <a:r>
              <a:rPr lang="cs-CZ" dirty="0"/>
              <a:t>výdajů, ze kterých je stanovena dotace, na jeden projekt činí minimálně  </a:t>
            </a:r>
            <a:r>
              <a:rPr lang="cs-CZ" b="1" dirty="0"/>
              <a:t>5</a:t>
            </a:r>
            <a:r>
              <a:rPr lang="cs-CZ" b="1" dirty="0" smtClean="0"/>
              <a:t>0 </a:t>
            </a:r>
            <a:r>
              <a:rPr lang="cs-CZ" b="1" dirty="0"/>
              <a:t>000 Kč (včetně</a:t>
            </a:r>
            <a:r>
              <a:rPr lang="cs-CZ" b="1" dirty="0" smtClean="0"/>
              <a:t>)</a:t>
            </a:r>
            <a:r>
              <a:rPr lang="cs-CZ" dirty="0" smtClean="0"/>
              <a:t> </a:t>
            </a:r>
            <a:r>
              <a:rPr lang="cs-CZ" dirty="0"/>
              <a:t>a maximálně </a:t>
            </a:r>
            <a:r>
              <a:rPr lang="cs-CZ" b="1" dirty="0" smtClean="0"/>
              <a:t>6 </a:t>
            </a:r>
            <a:r>
              <a:rPr lang="cs-CZ" b="1" dirty="0"/>
              <a:t>000 000 </a:t>
            </a:r>
            <a:r>
              <a:rPr lang="cs-CZ" b="1" dirty="0" smtClean="0"/>
              <a:t>Kč (včetně)</a:t>
            </a:r>
            <a:r>
              <a:rPr lang="cs-CZ" dirty="0" smtClean="0"/>
              <a:t>.</a:t>
            </a:r>
            <a:endParaRPr lang="cs-CZ" dirty="0"/>
          </a:p>
          <a:p>
            <a:pPr marL="285750" indent="-285750" algn="just"/>
            <a:endParaRPr lang="cs-CZ" sz="1000" dirty="0"/>
          </a:p>
          <a:p>
            <a:pPr>
              <a:buFont typeface="Wingdings" panose="05000000000000000000" pitchFamily="2" charset="2"/>
              <a:buChar char="Ø"/>
            </a:pPr>
            <a:r>
              <a:rPr lang="cs-CZ" b="1" dirty="0" smtClean="0"/>
              <a:t>Operace 16.4.1 nabývá účinnosti po schválení notifikace Evropskou komisí</a:t>
            </a:r>
            <a:endParaRPr lang="cs-CZ" b="1" dirty="0"/>
          </a:p>
        </p:txBody>
      </p:sp>
    </p:spTree>
    <p:extLst>
      <p:ext uri="{BB962C8B-B14F-4D97-AF65-F5344CB8AC3E}">
        <p14:creationId xmlns:p14="http://schemas.microsoft.com/office/powerpoint/2010/main" val="41931551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1012974"/>
          </a:xfrm>
        </p:spPr>
        <p:txBody>
          <a:bodyPr>
            <a:normAutofit/>
          </a:bodyPr>
          <a:lstStyle/>
          <a:p>
            <a:pPr algn="ctr"/>
            <a:r>
              <a:rPr lang="cs-CZ" sz="2400" dirty="0"/>
              <a:t>Operace </a:t>
            </a:r>
            <a:r>
              <a:rPr lang="cs-CZ" sz="2400" dirty="0" smtClean="0"/>
              <a:t>16.4.1</a:t>
            </a:r>
            <a:r>
              <a:rPr lang="cs-CZ" sz="2400" dirty="0"/>
              <a:t/>
            </a:r>
            <a:br>
              <a:rPr lang="cs-CZ" sz="2400" dirty="0"/>
            </a:br>
            <a:r>
              <a:rPr lang="cs-CZ" sz="2400" dirty="0" smtClean="0"/>
              <a:t>Způsobilé výdaje</a:t>
            </a:r>
            <a:endParaRPr lang="cs-CZ" sz="2400" dirty="0"/>
          </a:p>
        </p:txBody>
      </p:sp>
      <p:sp>
        <p:nvSpPr>
          <p:cNvPr id="6" name="Zástupný symbol pro obsah 5"/>
          <p:cNvSpPr>
            <a:spLocks noGrp="1"/>
          </p:cNvSpPr>
          <p:nvPr>
            <p:ph idx="1"/>
          </p:nvPr>
        </p:nvSpPr>
        <p:spPr>
          <a:xfrm>
            <a:off x="467544" y="1124744"/>
            <a:ext cx="8229600" cy="5184576"/>
          </a:xfrm>
        </p:spPr>
        <p:txBody>
          <a:bodyPr>
            <a:normAutofit/>
          </a:bodyPr>
          <a:lstStyle/>
          <a:p>
            <a:pPr marL="0" lvl="0" indent="0">
              <a:buNone/>
            </a:pPr>
            <a:endParaRPr lang="cs-CZ" sz="2400" b="1" dirty="0" smtClean="0"/>
          </a:p>
          <a:p>
            <a:pPr marL="0" lvl="0" indent="0">
              <a:buNone/>
            </a:pPr>
            <a:r>
              <a:rPr lang="cs-CZ" sz="2400" b="1" dirty="0" smtClean="0"/>
              <a:t>Výdaje </a:t>
            </a:r>
            <a:r>
              <a:rPr lang="cs-CZ" sz="2400" b="1" dirty="0"/>
              <a:t>na spolupráci:</a:t>
            </a:r>
          </a:p>
          <a:p>
            <a:pPr lvl="0">
              <a:buFont typeface="Wingdings" panose="05000000000000000000" pitchFamily="2" charset="2"/>
              <a:buChar char="Ø"/>
            </a:pPr>
            <a:r>
              <a:rPr lang="cs-CZ" sz="2600" dirty="0"/>
              <a:t>vypracování podnikatelského plánu spolupráce v souvislosti s </a:t>
            </a:r>
            <a:r>
              <a:rPr lang="cs-CZ" sz="2600" dirty="0" smtClean="0"/>
              <a:t>projektem</a:t>
            </a:r>
          </a:p>
          <a:p>
            <a:pPr>
              <a:buFont typeface="Wingdings" panose="05000000000000000000" pitchFamily="2" charset="2"/>
              <a:buChar char="Ø"/>
            </a:pPr>
            <a:r>
              <a:rPr lang="cs-CZ" sz="2600" dirty="0" smtClean="0"/>
              <a:t>náklady </a:t>
            </a:r>
            <a:r>
              <a:rPr lang="cs-CZ" sz="2600" dirty="0"/>
              <a:t>na propagační činnosti KDŘ nebo místního trhu (náklady spojené s propagací v médiích, náklady na tisk letáků, plakátů, reklamní tabule</a:t>
            </a:r>
            <a:r>
              <a:rPr lang="cs-CZ" sz="2600" dirty="0" smtClean="0"/>
              <a:t>)</a:t>
            </a:r>
            <a:endParaRPr lang="cs-CZ" sz="2600" dirty="0"/>
          </a:p>
          <a:p>
            <a:pPr marL="0" lvl="0" indent="0">
              <a:buNone/>
            </a:pPr>
            <a:endParaRPr lang="cs-CZ" sz="2400" dirty="0" smtClean="0"/>
          </a:p>
          <a:p>
            <a:pPr lvl="0"/>
            <a:endParaRPr lang="cs-CZ" sz="2000" b="1" dirty="0" smtClean="0"/>
          </a:p>
        </p:txBody>
      </p:sp>
    </p:spTree>
    <p:extLst>
      <p:ext uri="{BB962C8B-B14F-4D97-AF65-F5344CB8AC3E}">
        <p14:creationId xmlns:p14="http://schemas.microsoft.com/office/powerpoint/2010/main" val="19067552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1012974"/>
          </a:xfrm>
        </p:spPr>
        <p:txBody>
          <a:bodyPr>
            <a:normAutofit/>
          </a:bodyPr>
          <a:lstStyle/>
          <a:p>
            <a:pPr algn="ctr"/>
            <a:r>
              <a:rPr lang="cs-CZ" sz="2400" dirty="0"/>
              <a:t>Operace </a:t>
            </a:r>
            <a:r>
              <a:rPr lang="cs-CZ" sz="2400" dirty="0" smtClean="0"/>
              <a:t>16.4.1</a:t>
            </a:r>
            <a:r>
              <a:rPr lang="cs-CZ" sz="2400" dirty="0"/>
              <a:t/>
            </a:r>
            <a:br>
              <a:rPr lang="cs-CZ" sz="2400" dirty="0"/>
            </a:br>
            <a:r>
              <a:rPr lang="cs-CZ" sz="2400" dirty="0" smtClean="0"/>
              <a:t>Způsobilé výdaje</a:t>
            </a:r>
            <a:endParaRPr lang="cs-CZ" sz="2400" dirty="0"/>
          </a:p>
        </p:txBody>
      </p:sp>
      <p:sp>
        <p:nvSpPr>
          <p:cNvPr id="6" name="Zástupný symbol pro obsah 5"/>
          <p:cNvSpPr>
            <a:spLocks noGrp="1"/>
          </p:cNvSpPr>
          <p:nvPr>
            <p:ph idx="1"/>
          </p:nvPr>
        </p:nvSpPr>
        <p:spPr>
          <a:xfrm>
            <a:off x="467544" y="1124744"/>
            <a:ext cx="8229600" cy="5184576"/>
          </a:xfrm>
        </p:spPr>
        <p:txBody>
          <a:bodyPr>
            <a:normAutofit fontScale="92500" lnSpcReduction="10000"/>
          </a:bodyPr>
          <a:lstStyle/>
          <a:p>
            <a:pPr marL="0" lvl="0" indent="0" algn="just">
              <a:buNone/>
            </a:pPr>
            <a:r>
              <a:rPr lang="cs-CZ" sz="2400" b="1" dirty="0" smtClean="0"/>
              <a:t>Přímé </a:t>
            </a:r>
            <a:r>
              <a:rPr lang="cs-CZ" sz="2400" b="1" dirty="0"/>
              <a:t>investiční náklady na konkrétní projekty spojené s prováděním podnikatelského plánu spolupráce:</a:t>
            </a:r>
          </a:p>
          <a:p>
            <a:pPr lvl="0" algn="just">
              <a:buFont typeface="Wingdings" panose="05000000000000000000" pitchFamily="2" charset="2"/>
              <a:buChar char="Ø"/>
            </a:pPr>
            <a:r>
              <a:rPr lang="cs-CZ" sz="2400" dirty="0"/>
              <a:t>společné pořízení strojů, technologie, zařízení a vybavení související s projektem </a:t>
            </a:r>
          </a:p>
          <a:p>
            <a:pPr lvl="1" algn="just"/>
            <a:r>
              <a:rPr lang="cs-CZ" sz="2400" dirty="0"/>
              <a:t>vybavení prodejny </a:t>
            </a:r>
          </a:p>
          <a:p>
            <a:pPr lvl="1" algn="just"/>
            <a:r>
              <a:rPr lang="cs-CZ" sz="2400" dirty="0"/>
              <a:t>pořízení prodejního </a:t>
            </a:r>
            <a:r>
              <a:rPr lang="cs-CZ" sz="2400" dirty="0" smtClean="0"/>
              <a:t>stánku, vybavení </a:t>
            </a:r>
            <a:r>
              <a:rPr lang="cs-CZ" sz="2400" dirty="0"/>
              <a:t>tržiště</a:t>
            </a:r>
          </a:p>
          <a:p>
            <a:pPr lvl="1" algn="just"/>
            <a:r>
              <a:rPr lang="cs-CZ" sz="2400" dirty="0"/>
              <a:t>investice do technologie na úpravu produktů k prodeji</a:t>
            </a:r>
          </a:p>
          <a:p>
            <a:pPr lvl="1" algn="just"/>
            <a:r>
              <a:rPr lang="cs-CZ" sz="2400" dirty="0"/>
              <a:t>investice vedoucí ke zvyšování a monitorování kvality produktů (nákup dopravních prostředků určených zejména pro osobní přepravu není způsobilý</a:t>
            </a:r>
            <a:r>
              <a:rPr lang="cs-CZ" sz="2400" dirty="0" smtClean="0"/>
              <a:t>), společná </a:t>
            </a:r>
            <a:r>
              <a:rPr lang="cs-CZ" sz="2400" dirty="0"/>
              <a:t>pojízdná prodejna</a:t>
            </a:r>
          </a:p>
          <a:p>
            <a:pPr lvl="0" algn="just">
              <a:buFont typeface="Wingdings" panose="05000000000000000000" pitchFamily="2" charset="2"/>
              <a:buChar char="Ø"/>
            </a:pPr>
            <a:r>
              <a:rPr lang="cs-CZ" sz="2400" dirty="0"/>
              <a:t>nová výstavba či modernizace nemovitého majetku v souvislosti s provozováním KDŘ či místního trhu </a:t>
            </a:r>
            <a:endParaRPr lang="cs-CZ" sz="2400" dirty="0" smtClean="0"/>
          </a:p>
          <a:p>
            <a:pPr lvl="0" algn="just">
              <a:buFont typeface="Wingdings" panose="05000000000000000000" pitchFamily="2" charset="2"/>
              <a:buChar char="Ø"/>
            </a:pPr>
            <a:r>
              <a:rPr lang="cs-CZ" sz="2400" dirty="0" smtClean="0"/>
              <a:t>investiční </a:t>
            </a:r>
            <a:r>
              <a:rPr lang="cs-CZ" sz="2400" dirty="0"/>
              <a:t>náklady na pořízení e-shopu v souvislosti s projektem (pořízení počítačového hardware a software</a:t>
            </a:r>
            <a:r>
              <a:rPr lang="cs-CZ" sz="2400" dirty="0" smtClean="0"/>
              <a:t>)</a:t>
            </a:r>
            <a:endParaRPr lang="cs-CZ" sz="2400" dirty="0"/>
          </a:p>
          <a:p>
            <a:pPr lvl="0"/>
            <a:endParaRPr lang="cs-CZ" sz="2000" b="1" dirty="0" smtClean="0"/>
          </a:p>
        </p:txBody>
      </p:sp>
    </p:spTree>
    <p:extLst>
      <p:ext uri="{BB962C8B-B14F-4D97-AF65-F5344CB8AC3E}">
        <p14:creationId xmlns:p14="http://schemas.microsoft.com/office/powerpoint/2010/main" val="42368621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864096"/>
          </a:xfrm>
        </p:spPr>
        <p:txBody>
          <a:bodyPr>
            <a:normAutofit/>
          </a:bodyPr>
          <a:lstStyle/>
          <a:p>
            <a:pPr algn="ctr"/>
            <a:r>
              <a:rPr lang="cs-CZ" sz="2400" dirty="0" smtClean="0"/>
              <a:t>Operace 16.4.1</a:t>
            </a:r>
            <a:r>
              <a:rPr lang="cs-CZ" sz="2400" dirty="0"/>
              <a:t/>
            </a:r>
            <a:br>
              <a:rPr lang="cs-CZ" sz="2400" dirty="0"/>
            </a:br>
            <a:r>
              <a:rPr lang="cs-CZ" sz="2200" dirty="0" smtClean="0"/>
              <a:t>Kritéria přijatelnosti</a:t>
            </a:r>
            <a:endParaRPr lang="cs-CZ" sz="2200" dirty="0"/>
          </a:p>
        </p:txBody>
      </p:sp>
      <p:sp>
        <p:nvSpPr>
          <p:cNvPr id="3" name="Zástupný symbol pro obsah 2"/>
          <p:cNvSpPr>
            <a:spLocks noGrp="1"/>
          </p:cNvSpPr>
          <p:nvPr>
            <p:ph idx="1"/>
          </p:nvPr>
        </p:nvSpPr>
        <p:spPr>
          <a:xfrm>
            <a:off x="467544" y="1052736"/>
            <a:ext cx="8229600" cy="5328592"/>
          </a:xfrm>
        </p:spPr>
        <p:txBody>
          <a:bodyPr>
            <a:normAutofit fontScale="92500" lnSpcReduction="20000"/>
          </a:bodyPr>
          <a:lstStyle/>
          <a:p>
            <a:pPr lvl="0" algn="just"/>
            <a:r>
              <a:rPr lang="cs-CZ" sz="2400" dirty="0" smtClean="0"/>
              <a:t>Projekt lze realizovat </a:t>
            </a:r>
            <a:r>
              <a:rPr lang="cs-CZ" sz="2400" b="1" dirty="0" smtClean="0"/>
              <a:t>na území celé ČR </a:t>
            </a:r>
            <a:r>
              <a:rPr lang="cs-CZ" sz="2400" dirty="0" smtClean="0"/>
              <a:t>s výjimkou hl. města Prahy – přínos pro venkovské oblasti</a:t>
            </a:r>
          </a:p>
          <a:p>
            <a:pPr algn="just"/>
            <a:r>
              <a:rPr lang="cs-CZ" sz="2400" dirty="0" smtClean="0"/>
              <a:t>Podpora je podmíněna předložením podnikatelského  plánu spolupráce </a:t>
            </a:r>
          </a:p>
          <a:p>
            <a:pPr algn="just"/>
            <a:r>
              <a:rPr lang="cs-CZ" sz="2400" dirty="0" smtClean="0"/>
              <a:t>Na projektu spolupracují minimálně dva subjekty (min. jeden musí prokázat podnikatelskou činnost v odvětví zemědělství nebo potravinářství)</a:t>
            </a:r>
          </a:p>
          <a:p>
            <a:pPr algn="just"/>
            <a:r>
              <a:rPr lang="cs-CZ" sz="2400" dirty="0" smtClean="0"/>
              <a:t>Podpora </a:t>
            </a:r>
            <a:r>
              <a:rPr lang="cs-CZ" sz="2400" dirty="0"/>
              <a:t>nesmí být použita na podporu společných </a:t>
            </a:r>
            <a:r>
              <a:rPr lang="cs-CZ" sz="2400" dirty="0" smtClean="0"/>
              <a:t>aktivit, </a:t>
            </a:r>
            <a:r>
              <a:rPr lang="cs-CZ" sz="2400" dirty="0"/>
              <a:t>které již probíhají</a:t>
            </a:r>
            <a:endParaRPr lang="cs-CZ" sz="2400" dirty="0" smtClean="0"/>
          </a:p>
          <a:p>
            <a:pPr algn="just"/>
            <a:r>
              <a:rPr lang="cs-CZ" sz="2400" dirty="0" smtClean="0"/>
              <a:t>Podpora je podmíněna kladným zhodnocením projektu s vyhodnocením aspektů </a:t>
            </a:r>
            <a:r>
              <a:rPr lang="cs-CZ" sz="2400" b="1" dirty="0" smtClean="0"/>
              <a:t>účelnosti</a:t>
            </a:r>
            <a:r>
              <a:rPr lang="cs-CZ" sz="2400" dirty="0" smtClean="0"/>
              <a:t>, </a:t>
            </a:r>
            <a:r>
              <a:rPr lang="cs-CZ" sz="2400" b="1" dirty="0" smtClean="0"/>
              <a:t>potřebnosti</a:t>
            </a:r>
            <a:r>
              <a:rPr lang="cs-CZ" sz="2400" dirty="0" smtClean="0"/>
              <a:t>, </a:t>
            </a:r>
            <a:r>
              <a:rPr lang="cs-CZ" sz="2400" b="1" dirty="0" smtClean="0"/>
              <a:t>efektivnosti</a:t>
            </a:r>
            <a:r>
              <a:rPr lang="cs-CZ" sz="2400" dirty="0" smtClean="0"/>
              <a:t>, </a:t>
            </a:r>
            <a:r>
              <a:rPr lang="cs-CZ" sz="2400" b="1" dirty="0" smtClean="0"/>
              <a:t>hospodárnosti</a:t>
            </a:r>
            <a:r>
              <a:rPr lang="cs-CZ" sz="2400" dirty="0" smtClean="0"/>
              <a:t> a </a:t>
            </a:r>
            <a:r>
              <a:rPr lang="cs-CZ" sz="2400" b="1" dirty="0" smtClean="0"/>
              <a:t>proveditelnosti</a:t>
            </a:r>
          </a:p>
          <a:p>
            <a:pPr lvl="0" algn="just"/>
            <a:r>
              <a:rPr lang="cs-CZ" sz="2400" dirty="0" smtClean="0"/>
              <a:t>Žadatel splnil podmínku </a:t>
            </a:r>
            <a:r>
              <a:rPr lang="cs-CZ" sz="2400" b="1" dirty="0" smtClean="0"/>
              <a:t>finančního zdraví </a:t>
            </a:r>
            <a:r>
              <a:rPr lang="cs-CZ" sz="2400" dirty="0" smtClean="0"/>
              <a:t>u projektů, jejichž způsobilé výdaje, ze kterých je stanovena dotace, přesahují 1 mil. Kč (Podmínka </a:t>
            </a:r>
            <a:r>
              <a:rPr lang="cs-CZ" sz="2400" dirty="0"/>
              <a:t>se nevztahuje na: obce, svazky obcí, příspěvkové organizace, spolky, pobočné spolky, ústavy, obecně prospěšné společnosti, zájmová sdružení právnických osob, </a:t>
            </a:r>
            <a:r>
              <a:rPr lang="cs-CZ" sz="2400" dirty="0" smtClean="0"/>
              <a:t>nadace)</a:t>
            </a:r>
            <a:endParaRPr lang="cs-CZ" sz="2400" dirty="0"/>
          </a:p>
          <a:p>
            <a:pPr lvl="0"/>
            <a:endParaRPr lang="cs-CZ" sz="1800" dirty="0"/>
          </a:p>
          <a:p>
            <a:pPr lvl="0"/>
            <a:endParaRPr lang="cs-CZ" sz="1600" dirty="0" smtClean="0"/>
          </a:p>
          <a:p>
            <a:pPr lvl="0"/>
            <a:endParaRPr lang="cs-CZ" sz="1600" dirty="0"/>
          </a:p>
          <a:p>
            <a:pPr marL="0" indent="0">
              <a:buNone/>
            </a:pPr>
            <a:endParaRPr lang="cs-CZ" dirty="0"/>
          </a:p>
        </p:txBody>
      </p:sp>
    </p:spTree>
    <p:extLst>
      <p:ext uri="{BB962C8B-B14F-4D97-AF65-F5344CB8AC3E}">
        <p14:creationId xmlns:p14="http://schemas.microsoft.com/office/powerpoint/2010/main" val="11669344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864096"/>
          </a:xfrm>
        </p:spPr>
        <p:txBody>
          <a:bodyPr>
            <a:normAutofit/>
          </a:bodyPr>
          <a:lstStyle/>
          <a:p>
            <a:pPr algn="ctr"/>
            <a:r>
              <a:rPr lang="cs-CZ" sz="2400" dirty="0" smtClean="0"/>
              <a:t>Operace 16.4.1</a:t>
            </a:r>
            <a:r>
              <a:rPr lang="cs-CZ" sz="2400" dirty="0"/>
              <a:t/>
            </a:r>
            <a:br>
              <a:rPr lang="cs-CZ" sz="2400" dirty="0"/>
            </a:br>
            <a:r>
              <a:rPr lang="cs-CZ" sz="2200" dirty="0" smtClean="0"/>
              <a:t>Kritéria přijatelnosti</a:t>
            </a:r>
            <a:endParaRPr lang="cs-CZ" sz="2200" dirty="0"/>
          </a:p>
        </p:txBody>
      </p:sp>
      <p:sp>
        <p:nvSpPr>
          <p:cNvPr id="3" name="Zástupný symbol pro obsah 2"/>
          <p:cNvSpPr>
            <a:spLocks noGrp="1"/>
          </p:cNvSpPr>
          <p:nvPr>
            <p:ph idx="1"/>
          </p:nvPr>
        </p:nvSpPr>
        <p:spPr>
          <a:xfrm>
            <a:off x="467544" y="1052736"/>
            <a:ext cx="8229600" cy="5328592"/>
          </a:xfrm>
        </p:spPr>
        <p:txBody>
          <a:bodyPr>
            <a:normAutofit lnSpcReduction="10000"/>
          </a:bodyPr>
          <a:lstStyle/>
          <a:p>
            <a:pPr lvl="0" algn="just"/>
            <a:r>
              <a:rPr lang="cs-CZ" dirty="0"/>
              <a:t>Příjemce dotace zveřejní výsledky projektu a zajistí jejich šíření</a:t>
            </a:r>
            <a:endParaRPr lang="cs-CZ" dirty="0" smtClean="0"/>
          </a:p>
          <a:p>
            <a:pPr lvl="0" algn="just"/>
            <a:r>
              <a:rPr lang="cs-CZ" dirty="0" smtClean="0"/>
              <a:t>Do </a:t>
            </a:r>
            <a:r>
              <a:rPr lang="cs-CZ" dirty="0"/>
              <a:t>dodavatelského řetězce mezi zemědělcem a spotřebitelem není zapojen více než jeden zprostředkovatel  </a:t>
            </a:r>
            <a:r>
              <a:rPr lang="cs-CZ" dirty="0" smtClean="0"/>
              <a:t>(Zprostředkovatel = subjekt</a:t>
            </a:r>
            <a:r>
              <a:rPr lang="cs-CZ" dirty="0"/>
              <a:t>, který nakoupí produkt od zemědělce za účelem jeho dalšího </a:t>
            </a:r>
            <a:r>
              <a:rPr lang="cs-CZ" dirty="0" smtClean="0"/>
              <a:t>prodeje)</a:t>
            </a:r>
            <a:endParaRPr lang="cs-CZ" dirty="0"/>
          </a:p>
          <a:p>
            <a:pPr lvl="0" algn="just"/>
            <a:r>
              <a:rPr lang="cs-CZ" dirty="0" smtClean="0"/>
              <a:t>Podmínka dodržení </a:t>
            </a:r>
            <a:r>
              <a:rPr lang="cs-CZ" dirty="0"/>
              <a:t>definice místního trhu </a:t>
            </a:r>
            <a:endParaRPr lang="cs-CZ" dirty="0" smtClean="0"/>
          </a:p>
          <a:p>
            <a:pPr marL="0" lvl="0" indent="0" algn="just">
              <a:buNone/>
            </a:pPr>
            <a:r>
              <a:rPr lang="cs-CZ" u="sng" dirty="0" smtClean="0"/>
              <a:t>Definice místního trhu:</a:t>
            </a:r>
          </a:p>
          <a:p>
            <a:pPr lvl="0" algn="just">
              <a:buFont typeface="Wingdings" panose="05000000000000000000" pitchFamily="2" charset="2"/>
              <a:buChar char="Ø"/>
            </a:pPr>
            <a:r>
              <a:rPr lang="cs-CZ" dirty="0" smtClean="0"/>
              <a:t>Vytvoření </a:t>
            </a:r>
            <a:r>
              <a:rPr lang="cs-CZ" dirty="0"/>
              <a:t>a rozvoj místního trhu bude podporováno pouze v případě, že činnosti zpracování a prodeje konečnému spotřebiteli se odehrávají v okruhu 75 km od zemědělského podniku, z něhož produkt pochází. </a:t>
            </a:r>
            <a:endParaRPr lang="cs-CZ" dirty="0" smtClean="0"/>
          </a:p>
          <a:p>
            <a:pPr lvl="0" algn="just">
              <a:buFont typeface="Wingdings" panose="05000000000000000000" pitchFamily="2" charset="2"/>
              <a:buChar char="Ø"/>
            </a:pPr>
            <a:r>
              <a:rPr lang="cs-CZ" dirty="0" smtClean="0"/>
              <a:t>Místo </a:t>
            </a:r>
            <a:r>
              <a:rPr lang="cs-CZ" dirty="0"/>
              <a:t>vzniku </a:t>
            </a:r>
            <a:r>
              <a:rPr lang="cs-CZ" dirty="0" smtClean="0"/>
              <a:t>produktu a obce </a:t>
            </a:r>
            <a:r>
              <a:rPr lang="cs-CZ" dirty="0"/>
              <a:t>(tj</a:t>
            </a:r>
            <a:r>
              <a:rPr lang="cs-CZ" dirty="0" smtClean="0"/>
              <a:t>. “</a:t>
            </a:r>
            <a:r>
              <a:rPr lang="cs-CZ" dirty="0"/>
              <a:t>hraniční obce“), které ohraničují daný poloměr 75 km od místa vzniku produktu, </a:t>
            </a:r>
            <a:r>
              <a:rPr lang="cs-CZ" dirty="0" smtClean="0"/>
              <a:t>stanoví </a:t>
            </a:r>
            <a:r>
              <a:rPr lang="cs-CZ" dirty="0"/>
              <a:t>spolupracující subjekty do Smlouvy o spolupráci. </a:t>
            </a:r>
          </a:p>
          <a:p>
            <a:pPr lvl="0"/>
            <a:endParaRPr lang="cs-CZ" sz="1800" dirty="0"/>
          </a:p>
          <a:p>
            <a:pPr lvl="0"/>
            <a:endParaRPr lang="cs-CZ" sz="1600" dirty="0" smtClean="0"/>
          </a:p>
          <a:p>
            <a:pPr lvl="0"/>
            <a:endParaRPr lang="cs-CZ" sz="1600" dirty="0"/>
          </a:p>
          <a:p>
            <a:pPr marL="0" indent="0">
              <a:buNone/>
            </a:pPr>
            <a:endParaRPr lang="cs-CZ" dirty="0"/>
          </a:p>
        </p:txBody>
      </p:sp>
    </p:spTree>
    <p:extLst>
      <p:ext uri="{BB962C8B-B14F-4D97-AF65-F5344CB8AC3E}">
        <p14:creationId xmlns:p14="http://schemas.microsoft.com/office/powerpoint/2010/main" val="41050594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16632"/>
            <a:ext cx="8229600" cy="864096"/>
          </a:xfrm>
        </p:spPr>
        <p:txBody>
          <a:bodyPr>
            <a:normAutofit/>
          </a:bodyPr>
          <a:lstStyle/>
          <a:p>
            <a:pPr algn="ctr"/>
            <a:r>
              <a:rPr lang="cs-CZ" sz="2400" dirty="0" smtClean="0"/>
              <a:t>Operace 16.4.1</a:t>
            </a:r>
            <a:r>
              <a:rPr lang="cs-CZ" sz="2400" dirty="0"/>
              <a:t/>
            </a:r>
            <a:br>
              <a:rPr lang="cs-CZ" sz="2400" dirty="0"/>
            </a:br>
            <a:r>
              <a:rPr lang="cs-CZ" sz="2200" dirty="0" smtClean="0"/>
              <a:t>Další podmínky</a:t>
            </a:r>
            <a:endParaRPr lang="cs-CZ" sz="2200" dirty="0"/>
          </a:p>
        </p:txBody>
      </p:sp>
      <p:sp>
        <p:nvSpPr>
          <p:cNvPr id="3" name="Zástupný symbol pro obsah 2"/>
          <p:cNvSpPr>
            <a:spLocks noGrp="1"/>
          </p:cNvSpPr>
          <p:nvPr>
            <p:ph idx="1"/>
          </p:nvPr>
        </p:nvSpPr>
        <p:spPr>
          <a:xfrm>
            <a:off x="457200" y="908720"/>
            <a:ext cx="8229600" cy="5688632"/>
          </a:xfrm>
        </p:spPr>
        <p:txBody>
          <a:bodyPr>
            <a:normAutofit fontScale="85000" lnSpcReduction="10000"/>
          </a:bodyPr>
          <a:lstStyle/>
          <a:p>
            <a:pPr lvl="0" algn="just"/>
            <a:r>
              <a:rPr lang="cs-CZ" sz="2400" b="1" dirty="0" smtClean="0"/>
              <a:t>Lhůta vázanosti projektu na účel trvá 5 let </a:t>
            </a:r>
            <a:r>
              <a:rPr lang="cs-CZ" sz="2400" dirty="0" smtClean="0"/>
              <a:t>od data převedení dotace na účet příjemce dotace</a:t>
            </a:r>
          </a:p>
          <a:p>
            <a:pPr lvl="0" algn="just"/>
            <a:r>
              <a:rPr lang="cs-CZ" sz="2400" dirty="0" smtClean="0"/>
              <a:t>Žádost obdrží </a:t>
            </a:r>
            <a:r>
              <a:rPr lang="cs-CZ" sz="2400" dirty="0"/>
              <a:t>v rámci preferenčních kritérií </a:t>
            </a:r>
            <a:r>
              <a:rPr lang="cs-CZ" sz="2400" b="1" dirty="0"/>
              <a:t>minimálně </a:t>
            </a:r>
            <a:r>
              <a:rPr lang="cs-CZ" sz="2400" b="1" dirty="0" smtClean="0"/>
              <a:t>15 bodů</a:t>
            </a:r>
          </a:p>
          <a:p>
            <a:pPr lvl="0" algn="just"/>
            <a:r>
              <a:rPr lang="cs-CZ" sz="2400" dirty="0" smtClean="0"/>
              <a:t>Dotace </a:t>
            </a:r>
            <a:r>
              <a:rPr lang="cs-CZ" sz="2400" dirty="0"/>
              <a:t>nebude vyplacena ve prospěch </a:t>
            </a:r>
            <a:r>
              <a:rPr lang="en-US" sz="2400" dirty="0" err="1" smtClean="0"/>
              <a:t>spolupracuj</a:t>
            </a:r>
            <a:r>
              <a:rPr lang="cs-CZ" sz="2400" dirty="0" err="1" smtClean="0"/>
              <a:t>ících</a:t>
            </a:r>
            <a:r>
              <a:rPr lang="cs-CZ" sz="2400" dirty="0" smtClean="0"/>
              <a:t> subjektů, </a:t>
            </a:r>
            <a:r>
              <a:rPr lang="cs-CZ" sz="2400" dirty="0"/>
              <a:t>vůči </a:t>
            </a:r>
            <a:r>
              <a:rPr lang="cs-CZ" sz="2400" dirty="0" smtClean="0"/>
              <a:t>kterým </a:t>
            </a:r>
            <a:r>
              <a:rPr lang="cs-CZ" sz="2400" dirty="0"/>
              <a:t>je </a:t>
            </a:r>
            <a:r>
              <a:rPr lang="cs-CZ" sz="2400" b="1" dirty="0"/>
              <a:t>vystaven inkasní příkaz </a:t>
            </a:r>
            <a:endParaRPr lang="cs-CZ" sz="2400" b="1" dirty="0" smtClean="0"/>
          </a:p>
          <a:p>
            <a:pPr lvl="0" algn="just"/>
            <a:r>
              <a:rPr lang="cs-CZ" sz="2400" dirty="0" smtClean="0"/>
              <a:t>Spolupracující subjekty nesmí být </a:t>
            </a:r>
            <a:r>
              <a:rPr lang="cs-CZ" sz="2400" b="1" dirty="0" smtClean="0"/>
              <a:t>podnikem v obtížích</a:t>
            </a:r>
          </a:p>
          <a:p>
            <a:pPr lvl="0" algn="just"/>
            <a:r>
              <a:rPr lang="cs-CZ" sz="2400" dirty="0"/>
              <a:t>Spolupracující subjekty podepíší S</a:t>
            </a:r>
            <a:r>
              <a:rPr lang="cs-CZ" sz="2400" dirty="0" smtClean="0"/>
              <a:t>mlouvu o spolupráci nejpozději </a:t>
            </a:r>
            <a:r>
              <a:rPr lang="cs-CZ" sz="2400" dirty="0"/>
              <a:t>k datu podání Žádosti o </a:t>
            </a:r>
            <a:r>
              <a:rPr lang="cs-CZ" sz="2400" dirty="0" smtClean="0"/>
              <a:t>dotaci</a:t>
            </a:r>
          </a:p>
          <a:p>
            <a:pPr lvl="0" algn="just"/>
            <a:r>
              <a:rPr lang="cs-CZ" sz="2400" dirty="0"/>
              <a:t>Podpořené stavby, stroje a technologie nesmí být pronajímány či provozovány jiným subjektem, který není součástí společnosti spolupracujících subjektů žádájící o </a:t>
            </a:r>
            <a:r>
              <a:rPr lang="cs-CZ" sz="2400" dirty="0" smtClean="0"/>
              <a:t>dotaci</a:t>
            </a:r>
          </a:p>
          <a:p>
            <a:pPr lvl="0" algn="just"/>
            <a:r>
              <a:rPr lang="cs-CZ" sz="2400" dirty="0" smtClean="0"/>
              <a:t>Spolupracující </a:t>
            </a:r>
            <a:r>
              <a:rPr lang="cs-CZ" sz="2400" dirty="0"/>
              <a:t>subjekty v uskupení mohou v  jednom kole příjmu žádostí podat na danou operaci pouze jednu žádost o dotaci</a:t>
            </a:r>
            <a:endParaRPr lang="cs-CZ" sz="2400" dirty="0" smtClean="0"/>
          </a:p>
          <a:p>
            <a:pPr algn="just"/>
            <a:r>
              <a:rPr lang="cs-CZ" sz="2400" dirty="0"/>
              <a:t>Podpora musí mít </a:t>
            </a:r>
            <a:r>
              <a:rPr lang="cs-CZ" sz="2400" b="1" dirty="0"/>
              <a:t>motivační účinek </a:t>
            </a:r>
            <a:endParaRPr lang="cs-CZ" sz="2400" b="1" dirty="0" smtClean="0"/>
          </a:p>
          <a:p>
            <a:pPr algn="just"/>
            <a:r>
              <a:rPr lang="cs-CZ" sz="2400" dirty="0"/>
              <a:t>Na realizaci projektu se musí podílet všechny spolupracující subjekty v uskupení</a:t>
            </a:r>
            <a:endParaRPr lang="cs-CZ" sz="2400" b="1" dirty="0" smtClean="0"/>
          </a:p>
          <a:p>
            <a:pPr marL="0" lvl="0" indent="0" algn="just">
              <a:buNone/>
            </a:pPr>
            <a:endParaRPr lang="cs-CZ" sz="2000" b="1" dirty="0" smtClean="0"/>
          </a:p>
          <a:p>
            <a:pPr lvl="0"/>
            <a:endParaRPr lang="cs-CZ" sz="2000" dirty="0" smtClean="0"/>
          </a:p>
          <a:p>
            <a:pPr lvl="0"/>
            <a:endParaRPr lang="cs-CZ" sz="2000" dirty="0"/>
          </a:p>
          <a:p>
            <a:pPr lvl="0"/>
            <a:endParaRPr lang="cs-CZ" sz="2000" dirty="0" smtClean="0"/>
          </a:p>
          <a:p>
            <a:pPr lvl="0"/>
            <a:endParaRPr lang="cs-CZ" sz="1800" dirty="0"/>
          </a:p>
          <a:p>
            <a:pPr lvl="0"/>
            <a:endParaRPr lang="cs-CZ" sz="1600" dirty="0" smtClean="0"/>
          </a:p>
          <a:p>
            <a:pPr lvl="0"/>
            <a:endParaRPr lang="cs-CZ" sz="1600" dirty="0"/>
          </a:p>
          <a:p>
            <a:pPr marL="0" indent="0">
              <a:buNone/>
            </a:pPr>
            <a:endParaRPr lang="cs-CZ" dirty="0"/>
          </a:p>
        </p:txBody>
      </p:sp>
    </p:spTree>
    <p:extLst>
      <p:ext uri="{BB962C8B-B14F-4D97-AF65-F5344CB8AC3E}">
        <p14:creationId xmlns:p14="http://schemas.microsoft.com/office/powerpoint/2010/main" val="9008408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16632"/>
            <a:ext cx="8229600" cy="864096"/>
          </a:xfrm>
        </p:spPr>
        <p:txBody>
          <a:bodyPr>
            <a:normAutofit/>
          </a:bodyPr>
          <a:lstStyle/>
          <a:p>
            <a:pPr algn="ctr"/>
            <a:r>
              <a:rPr lang="cs-CZ" sz="2400" dirty="0" smtClean="0"/>
              <a:t>Operace 16.4.1</a:t>
            </a:r>
            <a:r>
              <a:rPr lang="cs-CZ" sz="2400" dirty="0"/>
              <a:t/>
            </a:r>
            <a:br>
              <a:rPr lang="cs-CZ" sz="2400" dirty="0"/>
            </a:br>
            <a:r>
              <a:rPr lang="cs-CZ" sz="2200" dirty="0" smtClean="0"/>
              <a:t>Další podmínky</a:t>
            </a:r>
            <a:endParaRPr lang="cs-CZ" sz="2200" dirty="0"/>
          </a:p>
        </p:txBody>
      </p:sp>
      <p:sp>
        <p:nvSpPr>
          <p:cNvPr id="3" name="Zástupný symbol pro obsah 2"/>
          <p:cNvSpPr>
            <a:spLocks noGrp="1"/>
          </p:cNvSpPr>
          <p:nvPr>
            <p:ph idx="1"/>
          </p:nvPr>
        </p:nvSpPr>
        <p:spPr>
          <a:xfrm>
            <a:off x="457200" y="908720"/>
            <a:ext cx="8229600" cy="5688632"/>
          </a:xfrm>
        </p:spPr>
        <p:txBody>
          <a:bodyPr>
            <a:normAutofit/>
          </a:bodyPr>
          <a:lstStyle/>
          <a:p>
            <a:pPr lvl="0" algn="just"/>
            <a:r>
              <a:rPr lang="cs-CZ" dirty="0"/>
              <a:t>Projekt může být zaměřen pouze na jedno z témat – tzn. buď na krátké dodavatelské řetězce, nebo na místní trhy</a:t>
            </a:r>
            <a:endParaRPr lang="cs-CZ" dirty="0" smtClean="0"/>
          </a:p>
          <a:p>
            <a:pPr lvl="0" algn="just"/>
            <a:r>
              <a:rPr lang="cs-CZ" dirty="0"/>
              <a:t>Spolupracující subjekty, které jsou mikropodnikem, malým nebo středním podnikem, musí dodržet příslušnou kategorii podniku </a:t>
            </a:r>
            <a:r>
              <a:rPr lang="cs-CZ" dirty="0" smtClean="0"/>
              <a:t>i </a:t>
            </a:r>
            <a:r>
              <a:rPr lang="cs-CZ" dirty="0"/>
              <a:t>ke dni </a:t>
            </a:r>
            <a:r>
              <a:rPr lang="cs-CZ" dirty="0" smtClean="0"/>
              <a:t>podání Žádosti </a:t>
            </a:r>
            <a:r>
              <a:rPr lang="cs-CZ" dirty="0"/>
              <a:t>o </a:t>
            </a:r>
            <a:r>
              <a:rPr lang="cs-CZ" dirty="0" smtClean="0"/>
              <a:t>platbu</a:t>
            </a:r>
          </a:p>
          <a:p>
            <a:pPr lvl="0" algn="just"/>
            <a:r>
              <a:rPr lang="cs-CZ" b="1" dirty="0" smtClean="0"/>
              <a:t>Podmínky pro velké podniky</a:t>
            </a:r>
            <a:r>
              <a:rPr lang="cs-CZ" dirty="0" smtClean="0"/>
              <a:t>:</a:t>
            </a:r>
          </a:p>
          <a:p>
            <a:pPr lvl="0" algn="just">
              <a:buFont typeface="Wingdings" panose="05000000000000000000" pitchFamily="2" charset="2"/>
              <a:buChar char="Ø"/>
            </a:pPr>
            <a:r>
              <a:rPr lang="cs-CZ" dirty="0" smtClean="0"/>
              <a:t>výše </a:t>
            </a:r>
            <a:r>
              <a:rPr lang="cs-CZ" dirty="0"/>
              <a:t>podpory u přímých výdajů na  konkrétní projekty spojené s prováděním podnikatelského plánu spolupráce </a:t>
            </a:r>
            <a:r>
              <a:rPr lang="cs-CZ" dirty="0" smtClean="0"/>
              <a:t>musí odpovídat </a:t>
            </a:r>
            <a:r>
              <a:rPr lang="cs-CZ" dirty="0"/>
              <a:t>čistým dodatečným nákladům na realizaci investice, a to na základě hypotetického srovnávacího scénáře se situací, kdy by podpora nebyla </a:t>
            </a:r>
            <a:r>
              <a:rPr lang="cs-CZ" dirty="0" smtClean="0"/>
              <a:t>poskytnuta</a:t>
            </a:r>
          </a:p>
          <a:p>
            <a:pPr algn="just">
              <a:buFont typeface="Wingdings" panose="05000000000000000000" pitchFamily="2" charset="2"/>
              <a:buChar char="Ø"/>
            </a:pPr>
            <a:r>
              <a:rPr lang="cs-CZ" dirty="0" smtClean="0"/>
              <a:t>žadatel </a:t>
            </a:r>
            <a:r>
              <a:rPr lang="cs-CZ" dirty="0"/>
              <a:t>v podnikatelském plánu spolupráce </a:t>
            </a:r>
            <a:r>
              <a:rPr lang="cs-CZ" dirty="0" smtClean="0"/>
              <a:t>musí popsat </a:t>
            </a:r>
            <a:r>
              <a:rPr lang="cs-CZ" dirty="0"/>
              <a:t>situaci, která by nastala v případě, že by podpora nebyla </a:t>
            </a:r>
            <a:r>
              <a:rPr lang="cs-CZ" dirty="0" smtClean="0"/>
              <a:t>poskytnuta</a:t>
            </a:r>
            <a:endParaRPr lang="cs-CZ" b="1" dirty="0" smtClean="0"/>
          </a:p>
          <a:p>
            <a:pPr lvl="0" algn="just"/>
            <a:endParaRPr lang="cs-CZ" sz="2000" b="1" dirty="0" smtClean="0"/>
          </a:p>
          <a:p>
            <a:pPr marL="0" lvl="0" indent="0" algn="just">
              <a:buNone/>
            </a:pPr>
            <a:endParaRPr lang="cs-CZ" sz="2000" b="1" dirty="0" smtClean="0"/>
          </a:p>
          <a:p>
            <a:pPr lvl="0"/>
            <a:endParaRPr lang="cs-CZ" sz="2000" dirty="0" smtClean="0"/>
          </a:p>
          <a:p>
            <a:pPr lvl="0"/>
            <a:endParaRPr lang="cs-CZ" sz="2000" dirty="0"/>
          </a:p>
          <a:p>
            <a:pPr lvl="0"/>
            <a:endParaRPr lang="cs-CZ" sz="2000" dirty="0" smtClean="0"/>
          </a:p>
          <a:p>
            <a:pPr lvl="0"/>
            <a:endParaRPr lang="cs-CZ" sz="1800" dirty="0"/>
          </a:p>
          <a:p>
            <a:pPr lvl="0"/>
            <a:endParaRPr lang="cs-CZ" sz="1600" dirty="0" smtClean="0"/>
          </a:p>
          <a:p>
            <a:pPr lvl="0"/>
            <a:endParaRPr lang="cs-CZ" sz="1600" dirty="0"/>
          </a:p>
          <a:p>
            <a:pPr marL="0" indent="0">
              <a:buNone/>
            </a:pPr>
            <a:endParaRPr lang="cs-CZ" dirty="0"/>
          </a:p>
        </p:txBody>
      </p:sp>
    </p:spTree>
    <p:extLst>
      <p:ext uri="{BB962C8B-B14F-4D97-AF65-F5344CB8AC3E}">
        <p14:creationId xmlns:p14="http://schemas.microsoft.com/office/powerpoint/2010/main" val="6273314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lstStyle/>
          <a:p>
            <a:r>
              <a:rPr lang="cs-CZ" dirty="0" smtClean="0"/>
              <a:t>Operace 16.4.1 Preferenční kritéria</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75275515"/>
              </p:ext>
            </p:extLst>
          </p:nvPr>
        </p:nvGraphicFramePr>
        <p:xfrm>
          <a:off x="467544" y="980726"/>
          <a:ext cx="7848872" cy="5660010"/>
        </p:xfrm>
        <a:graphic>
          <a:graphicData uri="http://schemas.openxmlformats.org/drawingml/2006/table">
            <a:tbl>
              <a:tblPr firstRow="1" bandRow="1">
                <a:tableStyleId>{F5AB1C69-6EDB-4FF4-983F-18BD219EF322}</a:tableStyleId>
              </a:tblPr>
              <a:tblGrid>
                <a:gridCol w="876349"/>
                <a:gridCol w="6972523"/>
              </a:tblGrid>
              <a:tr h="586583">
                <a:tc>
                  <a:txBody>
                    <a:bodyPr/>
                    <a:lstStyle/>
                    <a:p>
                      <a:r>
                        <a:rPr lang="cs-CZ" sz="1600" dirty="0" smtClean="0"/>
                        <a:t>Pořadí</a:t>
                      </a:r>
                      <a:endParaRPr lang="cs-CZ" sz="1600" dirty="0"/>
                    </a:p>
                  </a:txBody>
                  <a:tcPr anchor="ctr"/>
                </a:tc>
                <a:tc>
                  <a:txBody>
                    <a:bodyPr/>
                    <a:lstStyle/>
                    <a:p>
                      <a:r>
                        <a:rPr lang="cs-CZ" sz="1600" dirty="0" smtClean="0"/>
                        <a:t>Kritérium</a:t>
                      </a:r>
                      <a:endParaRPr lang="cs-CZ" sz="1600" dirty="0"/>
                    </a:p>
                  </a:txBody>
                  <a:tcPr anchor="ctr"/>
                </a:tc>
              </a:tr>
              <a:tr h="586583">
                <a:tc>
                  <a:txBody>
                    <a:bodyPr/>
                    <a:lstStyle/>
                    <a:p>
                      <a:r>
                        <a:rPr lang="cs-CZ" dirty="0" smtClean="0"/>
                        <a:t>1.</a:t>
                      </a:r>
                      <a:endParaRPr lang="cs-CZ" dirty="0"/>
                    </a:p>
                  </a:txBody>
                  <a:tcPr anchor="ctr"/>
                </a:tc>
                <a:tc>
                  <a:txBody>
                    <a:bodyPr/>
                    <a:lstStyle/>
                    <a:p>
                      <a:pPr algn="just"/>
                      <a:r>
                        <a:rPr lang="cs-CZ" sz="1600" dirty="0" smtClean="0">
                          <a:latin typeface="Arial" panose="020B0604020202020204" pitchFamily="34" charset="0"/>
                          <a:cs typeface="Arial" panose="020B0604020202020204" pitchFamily="34" charset="0"/>
                        </a:rPr>
                        <a:t>Investice na založení nebo rozvoj KDŘ nebo místních</a:t>
                      </a:r>
                      <a:r>
                        <a:rPr lang="cs-CZ" sz="1600" baseline="0" dirty="0" smtClean="0">
                          <a:latin typeface="Arial" panose="020B0604020202020204" pitchFamily="34" charset="0"/>
                          <a:cs typeface="Arial" panose="020B0604020202020204" pitchFamily="34" charset="0"/>
                        </a:rPr>
                        <a:t> trhů je charakterizována jako:</a:t>
                      </a:r>
                      <a:endParaRPr lang="cs-CZ" sz="1600" dirty="0">
                        <a:latin typeface="Arial" panose="020B0604020202020204" pitchFamily="34" charset="0"/>
                        <a:cs typeface="Arial" panose="020B0604020202020204" pitchFamily="34" charset="0"/>
                      </a:endParaRPr>
                    </a:p>
                  </a:txBody>
                  <a:tcPr anchor="ctr"/>
                </a:tc>
              </a:tr>
              <a:tr h="1080547">
                <a:tc>
                  <a:txBody>
                    <a:bodyPr/>
                    <a:lstStyle/>
                    <a:p>
                      <a:endParaRPr lang="cs-CZ" dirty="0"/>
                    </a:p>
                  </a:txBody>
                  <a:tcPr anchor="ctr"/>
                </a:tc>
                <a:tc>
                  <a:txBody>
                    <a:bodyPr/>
                    <a:lstStyle/>
                    <a:p>
                      <a:pPr algn="just"/>
                      <a:r>
                        <a:rPr lang="cs-CZ" sz="1600" baseline="0" dirty="0" smtClean="0">
                          <a:latin typeface="Arial" panose="020B0604020202020204" pitchFamily="34" charset="0"/>
                          <a:cs typeface="Arial" panose="020B0604020202020204" pitchFamily="34" charset="0"/>
                        </a:rPr>
                        <a:t>Nově pořízená investice</a:t>
                      </a:r>
                      <a:r>
                        <a:rPr lang="en-US" sz="1600" baseline="0" dirty="0" smtClean="0">
                          <a:latin typeface="Arial" panose="020B0604020202020204" pitchFamily="34" charset="0"/>
                          <a:cs typeface="Arial" panose="020B0604020202020204" pitchFamily="34" charset="0"/>
                        </a:rPr>
                        <a:t> </a:t>
                      </a:r>
                      <a:r>
                        <a:rPr lang="cs-CZ" sz="1600" baseline="0" dirty="0" smtClean="0">
                          <a:latin typeface="Arial" panose="020B0604020202020204" pitchFamily="34" charset="0"/>
                          <a:cs typeface="Arial" panose="020B0604020202020204" pitchFamily="34" charset="0"/>
                        </a:rPr>
                        <a:t>(</a:t>
                      </a:r>
                      <a:r>
                        <a:rPr lang="cs-CZ" sz="1600" kern="1200" dirty="0" smtClean="0">
                          <a:solidFill>
                            <a:schemeClr val="dk1"/>
                          </a:solidFill>
                          <a:effectLst/>
                          <a:latin typeface="Arial" panose="020B0604020202020204" pitchFamily="34" charset="0"/>
                          <a:ea typeface="+mn-ea"/>
                          <a:cs typeface="Arial" panose="020B0604020202020204" pitchFamily="34" charset="0"/>
                        </a:rPr>
                        <a:t>zřízení nové prodejny výrobků, pojízdné prodejny, stánkového prodeje, prodeje ze dvora, potvrzené příslušnými certifikáty SVS a/nebo SZPI opravňující ke zpracování vlastní produkce)</a:t>
                      </a:r>
                      <a:endParaRPr lang="cs-CZ" sz="1600" dirty="0">
                        <a:latin typeface="Arial" panose="020B0604020202020204" pitchFamily="34" charset="0"/>
                        <a:cs typeface="Arial" panose="020B0604020202020204" pitchFamily="34" charset="0"/>
                      </a:endParaRPr>
                    </a:p>
                  </a:txBody>
                  <a:tcPr anchor="ctr"/>
                </a:tc>
              </a:tr>
              <a:tr h="586583">
                <a:tc>
                  <a:txBody>
                    <a:bodyPr/>
                    <a:lstStyle/>
                    <a:p>
                      <a:endParaRPr lang="cs-CZ" dirty="0"/>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cs-CZ" sz="1600" b="0" kern="1200" dirty="0" smtClean="0">
                          <a:solidFill>
                            <a:schemeClr val="dk1"/>
                          </a:solidFill>
                          <a:effectLst/>
                          <a:latin typeface="Arial" panose="020B0604020202020204" pitchFamily="34" charset="0"/>
                          <a:ea typeface="+mn-ea"/>
                          <a:cs typeface="Arial" panose="020B0604020202020204" pitchFamily="34" charset="0"/>
                        </a:rPr>
                        <a:t>Rekonstrukce nebo modernizace </a:t>
                      </a:r>
                      <a:r>
                        <a:rPr lang="cs-CZ" sz="1600" kern="1200" dirty="0" smtClean="0">
                          <a:solidFill>
                            <a:schemeClr val="dk1"/>
                          </a:solidFill>
                          <a:effectLst/>
                          <a:latin typeface="Arial" panose="020B0604020202020204" pitchFamily="34" charset="0"/>
                          <a:ea typeface="+mn-ea"/>
                          <a:cs typeface="Arial" panose="020B0604020202020204" pitchFamily="34" charset="0"/>
                        </a:rPr>
                        <a:t>stávajících kapacit, související se založením nebo rozvojem KDŘ nebo místních trhů </a:t>
                      </a:r>
                      <a:endParaRPr lang="cs-CZ" sz="1600" dirty="0">
                        <a:latin typeface="Arial" panose="020B0604020202020204" pitchFamily="34" charset="0"/>
                        <a:cs typeface="Arial" panose="020B0604020202020204" pitchFamily="34" charset="0"/>
                      </a:endParaRPr>
                    </a:p>
                  </a:txBody>
                  <a:tcPr anchor="ctr"/>
                </a:tc>
              </a:tr>
              <a:tr h="375619">
                <a:tc>
                  <a:txBody>
                    <a:bodyPr/>
                    <a:lstStyle/>
                    <a:p>
                      <a:r>
                        <a:rPr lang="cs-CZ" dirty="0" smtClean="0"/>
                        <a:t>2.</a:t>
                      </a:r>
                      <a:endParaRPr lang="cs-CZ" dirty="0"/>
                    </a:p>
                  </a:txBody>
                  <a:tcPr anchor="ctr"/>
                </a:tc>
                <a:tc>
                  <a:txBody>
                    <a:bodyPr/>
                    <a:lstStyle/>
                    <a:p>
                      <a:pPr algn="just"/>
                      <a:r>
                        <a:rPr lang="cs-CZ" sz="1600" dirty="0" smtClean="0">
                          <a:latin typeface="Arial" panose="020B0604020202020204" pitchFamily="34" charset="0"/>
                          <a:cs typeface="Arial" panose="020B0604020202020204" pitchFamily="34" charset="0"/>
                        </a:rPr>
                        <a:t>Žadatel podniká alespoň 3 roky v zemědělství</a:t>
                      </a:r>
                      <a:endParaRPr lang="cs-CZ" sz="1600" dirty="0">
                        <a:latin typeface="Arial" panose="020B0604020202020204" pitchFamily="34" charset="0"/>
                        <a:cs typeface="Arial" panose="020B0604020202020204" pitchFamily="34" charset="0"/>
                      </a:endParaRPr>
                    </a:p>
                  </a:txBody>
                  <a:tcPr anchor="ctr"/>
                </a:tc>
              </a:tr>
              <a:tr h="375619">
                <a:tc>
                  <a:txBody>
                    <a:bodyPr/>
                    <a:lstStyle/>
                    <a:p>
                      <a:r>
                        <a:rPr lang="cs-CZ" dirty="0" smtClean="0"/>
                        <a:t>3.</a:t>
                      </a:r>
                      <a:endParaRPr lang="cs-CZ" dirty="0"/>
                    </a:p>
                  </a:txBody>
                  <a:tcPr anchor="ctr"/>
                </a:tc>
                <a:tc>
                  <a:txBody>
                    <a:bodyPr/>
                    <a:lstStyle/>
                    <a:p>
                      <a:pPr algn="just"/>
                      <a:r>
                        <a:rPr lang="cs-CZ" sz="1600" dirty="0" smtClean="0">
                          <a:latin typeface="Arial" panose="020B0604020202020204" pitchFamily="34" charset="0"/>
                          <a:cs typeface="Arial" panose="020B0604020202020204" pitchFamily="34" charset="0"/>
                        </a:rPr>
                        <a:t>Žadatel podniká alespoň 3 roky v potravinářství</a:t>
                      </a:r>
                      <a:endParaRPr lang="cs-CZ" sz="1600" dirty="0">
                        <a:latin typeface="Arial" panose="020B0604020202020204" pitchFamily="34" charset="0"/>
                        <a:cs typeface="Arial" panose="020B0604020202020204" pitchFamily="34" charset="0"/>
                      </a:endParaRPr>
                    </a:p>
                  </a:txBody>
                  <a:tcPr anchor="ctr"/>
                </a:tc>
              </a:tr>
              <a:tr h="2068476">
                <a:tc>
                  <a:txBody>
                    <a:bodyPr/>
                    <a:lstStyle/>
                    <a:p>
                      <a:r>
                        <a:rPr lang="cs-CZ" dirty="0" smtClean="0"/>
                        <a:t>4.</a:t>
                      </a:r>
                      <a:endParaRPr lang="cs-CZ" dirty="0"/>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cs-CZ" sz="1600" b="0" i="0" u="none" strike="noStrike" kern="1200" baseline="0" dirty="0" smtClean="0">
                          <a:solidFill>
                            <a:schemeClr val="dk1"/>
                          </a:solidFill>
                          <a:latin typeface="Arial" panose="020B0604020202020204" pitchFamily="34" charset="0"/>
                          <a:ea typeface="+mn-ea"/>
                          <a:cs typeface="Arial" panose="020B0604020202020204" pitchFamily="34" charset="0"/>
                        </a:rPr>
                        <a:t>Nejméně jeden ze spolupracujících subjektů má registrovanou značku kvality potravin KLASA u některého ze svých výrobků, nebo je některý z jeho produktů označen jako produkt s chráněným zeměpisným označením nebo označením původu nebo jako zaručená tradiční specialita, či získal ocenění Regionální potravina nebo Česká biopotravina nebo některý z jeho produktů získal certifikát a právo používat některou ze značek Asociace regionálních značek (ARZ) 		</a:t>
                      </a:r>
                    </a:p>
                  </a:txBody>
                  <a:tcPr anchor="ctr"/>
                </a:tc>
              </a:tr>
            </a:tbl>
          </a:graphicData>
        </a:graphic>
      </p:graphicFrame>
    </p:spTree>
    <p:extLst>
      <p:ext uri="{BB962C8B-B14F-4D97-AF65-F5344CB8AC3E}">
        <p14:creationId xmlns:p14="http://schemas.microsoft.com/office/powerpoint/2010/main" val="26937184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Operace 16.4.1 Preferenční kritéria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772058380"/>
              </p:ext>
            </p:extLst>
          </p:nvPr>
        </p:nvGraphicFramePr>
        <p:xfrm>
          <a:off x="457200" y="1600200"/>
          <a:ext cx="7931224" cy="3576320"/>
        </p:xfrm>
        <a:graphic>
          <a:graphicData uri="http://schemas.openxmlformats.org/drawingml/2006/table">
            <a:tbl>
              <a:tblPr firstRow="1" bandRow="1">
                <a:tableStyleId>{F5AB1C69-6EDB-4FF4-983F-18BD219EF322}</a:tableStyleId>
              </a:tblPr>
              <a:tblGrid>
                <a:gridCol w="919278"/>
                <a:gridCol w="7011946"/>
              </a:tblGrid>
              <a:tr h="370840">
                <a:tc>
                  <a:txBody>
                    <a:bodyPr/>
                    <a:lstStyle/>
                    <a:p>
                      <a:pPr marL="0" algn="just" defTabSz="914400" rtl="0" eaLnBrk="1" latinLnBrk="0" hangingPunct="1"/>
                      <a:r>
                        <a:rPr lang="cs-CZ" sz="1800" b="0" kern="1200" dirty="0" smtClean="0">
                          <a:solidFill>
                            <a:schemeClr val="dk1"/>
                          </a:solidFill>
                          <a:latin typeface="+mn-lt"/>
                          <a:ea typeface="+mn-ea"/>
                          <a:cs typeface="+mn-cs"/>
                        </a:rPr>
                        <a:t>5.</a:t>
                      </a:r>
                      <a:endParaRPr lang="cs-CZ" sz="1800" b="0" kern="1200" dirty="0">
                        <a:solidFill>
                          <a:schemeClr val="dk1"/>
                        </a:solidFill>
                        <a:latin typeface="+mn-lt"/>
                        <a:ea typeface="+mn-ea"/>
                        <a:cs typeface="+mn-cs"/>
                      </a:endParaRPr>
                    </a:p>
                  </a:txBody>
                  <a:tcPr anchor="ctr">
                    <a:solidFill>
                      <a:schemeClr val="accent3">
                        <a:lumMod val="20000"/>
                        <a:lumOff val="8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cs-CZ" sz="1800" b="0" kern="1200" dirty="0" smtClean="0">
                          <a:solidFill>
                            <a:schemeClr val="dk1"/>
                          </a:solidFill>
                          <a:latin typeface="+mn-lt"/>
                          <a:ea typeface="+mn-ea"/>
                          <a:cs typeface="+mn-cs"/>
                        </a:rPr>
                        <a:t>Počet spolupracujících subjektů (min. 5/4/3 subjekty)</a:t>
                      </a:r>
                    </a:p>
                  </a:txBody>
                  <a:tcPr anchor="ctr">
                    <a:solidFill>
                      <a:schemeClr val="accent3">
                        <a:lumMod val="20000"/>
                        <a:lumOff val="80000"/>
                      </a:schemeClr>
                    </a:solidFill>
                  </a:tcPr>
                </a:tc>
              </a:tr>
              <a:tr h="370840">
                <a:tc>
                  <a:txBody>
                    <a:bodyPr/>
                    <a:lstStyle/>
                    <a:p>
                      <a:r>
                        <a:rPr lang="cs-CZ" dirty="0" smtClean="0"/>
                        <a:t>6.</a:t>
                      </a:r>
                      <a:endParaRPr lang="cs-CZ" dirty="0"/>
                    </a:p>
                  </a:txBody>
                  <a:tcPr anchor="ctr"/>
                </a:tc>
                <a:tc>
                  <a:txBody>
                    <a:bodyPr/>
                    <a:lstStyle/>
                    <a:p>
                      <a:pPr algn="just"/>
                      <a:r>
                        <a:rPr lang="cs-CZ" dirty="0" smtClean="0"/>
                        <a:t>Všechny spolupracující podnikatelské</a:t>
                      </a:r>
                      <a:r>
                        <a:rPr lang="cs-CZ" baseline="0" dirty="0" smtClean="0"/>
                        <a:t> subjekty spadají do kategorie podniků (mikro/malý nebo mikro/střední nebo malý nebo mikro)</a:t>
                      </a:r>
                      <a:endParaRPr lang="cs-CZ" dirty="0"/>
                    </a:p>
                  </a:txBody>
                  <a:tcPr anchor="ctr"/>
                </a:tc>
              </a:tr>
              <a:tr h="370840">
                <a:tc>
                  <a:txBody>
                    <a:bodyPr/>
                    <a:lstStyle/>
                    <a:p>
                      <a:r>
                        <a:rPr lang="cs-CZ" dirty="0" smtClean="0"/>
                        <a:t>7.</a:t>
                      </a:r>
                      <a:endParaRPr lang="cs-CZ" dirty="0"/>
                    </a:p>
                  </a:txBody>
                  <a:tcPr anchor="ctr"/>
                </a:tc>
                <a:tc>
                  <a:txBody>
                    <a:bodyPr/>
                    <a:lstStyle/>
                    <a:p>
                      <a:pPr algn="just"/>
                      <a:r>
                        <a:rPr lang="cs-CZ" dirty="0" smtClean="0"/>
                        <a:t>Žadatel v hodnocení Finančního zdraví splňuje</a:t>
                      </a:r>
                      <a:r>
                        <a:rPr lang="cs-CZ" baseline="0" dirty="0" smtClean="0"/>
                        <a:t> úroveň A/B </a:t>
                      </a:r>
                    </a:p>
                    <a:p>
                      <a:pPr algn="just"/>
                      <a:r>
                        <a:rPr lang="cs-CZ" baseline="0" dirty="0" smtClean="0"/>
                        <a:t>(p</a:t>
                      </a:r>
                      <a:r>
                        <a:rPr lang="cs-CZ" dirty="0" smtClean="0"/>
                        <a:t>rojekty</a:t>
                      </a:r>
                      <a:r>
                        <a:rPr lang="cs-CZ" baseline="0" dirty="0" smtClean="0"/>
                        <a:t> nad 1 mil. Kč způsobilých výdajů)</a:t>
                      </a:r>
                      <a:endParaRPr lang="cs-CZ" dirty="0"/>
                    </a:p>
                  </a:txBody>
                  <a:tcPr anchor="ctr"/>
                </a:tc>
              </a:tr>
              <a:tr h="370840">
                <a:tc>
                  <a:txBody>
                    <a:bodyPr/>
                    <a:lstStyle/>
                    <a:p>
                      <a:r>
                        <a:rPr lang="cs-CZ" dirty="0" smtClean="0"/>
                        <a:t>8.</a:t>
                      </a:r>
                      <a:endParaRPr lang="cs-CZ" dirty="0"/>
                    </a:p>
                  </a:txBody>
                  <a:tcPr anchor="ctr"/>
                </a:tc>
                <a:tc>
                  <a:txBody>
                    <a:bodyPr/>
                    <a:lstStyle/>
                    <a:p>
                      <a:pPr algn="just"/>
                      <a:r>
                        <a:rPr lang="cs-CZ" dirty="0" smtClean="0"/>
                        <a:t>Výše výdajů projektu, ze kterých je stanovena dotace</a:t>
                      </a:r>
                      <a:r>
                        <a:rPr lang="cs-CZ" baseline="0" dirty="0" smtClean="0"/>
                        <a:t> je do 1 mil. Kč včetně</a:t>
                      </a:r>
                      <a:endParaRPr lang="cs-CZ" dirty="0"/>
                    </a:p>
                  </a:txBody>
                  <a:tcPr anchor="ctr"/>
                </a:tc>
              </a:tr>
              <a:tr h="370840">
                <a:tc>
                  <a:txBody>
                    <a:bodyPr/>
                    <a:lstStyle/>
                    <a:p>
                      <a:r>
                        <a:rPr lang="cs-CZ" dirty="0" smtClean="0"/>
                        <a:t>9.</a:t>
                      </a:r>
                      <a:endParaRPr lang="cs-CZ" dirty="0"/>
                    </a:p>
                  </a:txBody>
                  <a:tcPr anchor="ctr"/>
                </a:tc>
                <a:tc>
                  <a:txBody>
                    <a:bodyPr/>
                    <a:lstStyle/>
                    <a:p>
                      <a:pPr algn="just"/>
                      <a:r>
                        <a:rPr lang="cs-CZ" dirty="0" smtClean="0"/>
                        <a:t>Projekt</a:t>
                      </a:r>
                      <a:r>
                        <a:rPr lang="cs-CZ" baseline="0" dirty="0" smtClean="0"/>
                        <a:t> je realizován v hospodářsky problémových regionech</a:t>
                      </a:r>
                      <a:endParaRPr lang="cs-CZ" dirty="0"/>
                    </a:p>
                  </a:txBody>
                  <a:tcPr anchor="ctr"/>
                </a:tc>
              </a:tr>
              <a:tr h="370840">
                <a:tc>
                  <a:txBody>
                    <a:bodyPr/>
                    <a:lstStyle/>
                    <a:p>
                      <a:r>
                        <a:rPr lang="cs-CZ" dirty="0" smtClean="0"/>
                        <a:t>10.</a:t>
                      </a:r>
                      <a:endParaRPr lang="cs-CZ" dirty="0"/>
                    </a:p>
                  </a:txBody>
                  <a:tcPr anchor="ctr"/>
                </a:tc>
                <a:tc>
                  <a:txBody>
                    <a:bodyPr/>
                    <a:lstStyle/>
                    <a:p>
                      <a:pPr algn="just"/>
                      <a:r>
                        <a:rPr lang="cs-CZ" dirty="0" smtClean="0"/>
                        <a:t>V případě spolupráce mezi</a:t>
                      </a:r>
                      <a:r>
                        <a:rPr lang="cs-CZ" baseline="0" dirty="0" smtClean="0"/>
                        <a:t> účastníky místních trhů má alespoň jeden ze spolupracujících subjektů zkušenosti s pořádáním trhů anebo s podobnými aktivitami</a:t>
                      </a:r>
                      <a:endParaRPr lang="cs-CZ" dirty="0"/>
                    </a:p>
                  </a:txBody>
                  <a:tcPr anchor="ctr"/>
                </a:tc>
              </a:tr>
            </a:tbl>
          </a:graphicData>
        </a:graphic>
      </p:graphicFrame>
    </p:spTree>
    <p:extLst>
      <p:ext uri="{BB962C8B-B14F-4D97-AF65-F5344CB8AC3E}">
        <p14:creationId xmlns:p14="http://schemas.microsoft.com/office/powerpoint/2010/main" val="10497509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43000"/>
          </a:xfrm>
        </p:spPr>
        <p:txBody>
          <a:bodyPr/>
          <a:lstStyle/>
          <a:p>
            <a:r>
              <a:rPr lang="cs-CZ" dirty="0"/>
              <a:t>Operace 16.4.1 Preferenční kritéria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68190750"/>
              </p:ext>
            </p:extLst>
          </p:nvPr>
        </p:nvGraphicFramePr>
        <p:xfrm>
          <a:off x="467544" y="1844824"/>
          <a:ext cx="7643192" cy="2041639"/>
        </p:xfrm>
        <a:graphic>
          <a:graphicData uri="http://schemas.openxmlformats.org/drawingml/2006/table">
            <a:tbl>
              <a:tblPr firstRow="1" bandRow="1">
                <a:tableStyleId>{F5AB1C69-6EDB-4FF4-983F-18BD219EF322}</a:tableStyleId>
              </a:tblPr>
              <a:tblGrid>
                <a:gridCol w="885894"/>
                <a:gridCol w="6757298"/>
              </a:tblGrid>
              <a:tr h="1152128">
                <a:tc>
                  <a:txBody>
                    <a:bodyPr/>
                    <a:lstStyle/>
                    <a:p>
                      <a:pPr marL="0" algn="just" defTabSz="914400" rtl="0" eaLnBrk="1" latinLnBrk="0" hangingPunct="1"/>
                      <a:r>
                        <a:rPr lang="cs-CZ" sz="1800" b="0" kern="1200" dirty="0" smtClean="0">
                          <a:solidFill>
                            <a:schemeClr val="dk1"/>
                          </a:solidFill>
                          <a:latin typeface="+mn-lt"/>
                          <a:ea typeface="+mn-ea"/>
                          <a:cs typeface="+mn-cs"/>
                        </a:rPr>
                        <a:t>11.</a:t>
                      </a:r>
                      <a:endParaRPr lang="cs-CZ" sz="1800" b="0" kern="1200" dirty="0">
                        <a:solidFill>
                          <a:schemeClr val="dk1"/>
                        </a:solidFill>
                        <a:latin typeface="+mn-lt"/>
                        <a:ea typeface="+mn-ea"/>
                        <a:cs typeface="+mn-cs"/>
                      </a:endParaRPr>
                    </a:p>
                  </a:txBody>
                  <a:tcPr anchor="ctr">
                    <a:solidFill>
                      <a:schemeClr val="accent3">
                        <a:lumMod val="20000"/>
                        <a:lumOff val="80000"/>
                      </a:schemeClr>
                    </a:solidFill>
                  </a:tcPr>
                </a:tc>
                <a:tc>
                  <a:txBody>
                    <a:bodyPr/>
                    <a:lstStyle/>
                    <a:p>
                      <a:pPr marL="0" algn="just" defTabSz="914400" rtl="0" eaLnBrk="1" latinLnBrk="0" hangingPunct="1"/>
                      <a:r>
                        <a:rPr lang="cs-CZ" sz="1800" b="0" kern="1200" dirty="0" smtClean="0">
                          <a:solidFill>
                            <a:schemeClr val="dk1"/>
                          </a:solidFill>
                          <a:latin typeface="+mn-lt"/>
                          <a:ea typeface="+mn-ea"/>
                          <a:cs typeface="+mn-cs"/>
                        </a:rPr>
                        <a:t>V případě spolupráce na vzniku nového KDŘ je alespoň jeden ze spolupracujících subjektů prvovýrobcem komodity související s předmětem projektu</a:t>
                      </a:r>
                      <a:endParaRPr lang="cs-CZ" sz="1800" b="0" kern="1200" dirty="0">
                        <a:solidFill>
                          <a:schemeClr val="dk1"/>
                        </a:solidFill>
                        <a:latin typeface="+mn-lt"/>
                        <a:ea typeface="+mn-ea"/>
                        <a:cs typeface="+mn-cs"/>
                      </a:endParaRPr>
                    </a:p>
                  </a:txBody>
                  <a:tcPr anchor="ctr">
                    <a:solidFill>
                      <a:schemeClr val="accent3">
                        <a:lumMod val="20000"/>
                        <a:lumOff val="80000"/>
                      </a:schemeClr>
                    </a:solidFill>
                  </a:tcPr>
                </a:tc>
              </a:tr>
              <a:tr h="889511">
                <a:tc>
                  <a:txBody>
                    <a:bodyPr/>
                    <a:lstStyle/>
                    <a:p>
                      <a:r>
                        <a:rPr lang="cs-CZ" dirty="0" smtClean="0"/>
                        <a:t>12.</a:t>
                      </a:r>
                      <a:endParaRPr lang="cs-CZ" dirty="0"/>
                    </a:p>
                  </a:txBody>
                  <a:tcPr anchor="ctr"/>
                </a:tc>
                <a:tc>
                  <a:txBody>
                    <a:bodyPr/>
                    <a:lstStyle/>
                    <a:p>
                      <a:pPr algn="just"/>
                      <a:r>
                        <a:rPr lang="cs-CZ" dirty="0" smtClean="0"/>
                        <a:t>Míra nezaměstnanosti</a:t>
                      </a:r>
                      <a:r>
                        <a:rPr lang="cs-CZ" baseline="0" dirty="0" smtClean="0"/>
                        <a:t> v okrese, ve kterém je projekt realizován </a:t>
                      </a:r>
                    </a:p>
                    <a:p>
                      <a:pPr algn="just"/>
                      <a:r>
                        <a:rPr lang="cs-CZ" baseline="0" dirty="0" smtClean="0"/>
                        <a:t>(nad 150%/ 150 – 125,1%/ 125 – 100,1%)</a:t>
                      </a:r>
                      <a:endParaRPr lang="cs-CZ" dirty="0"/>
                    </a:p>
                  </a:txBody>
                  <a:tcPr anchor="ctr"/>
                </a:tc>
              </a:tr>
            </a:tbl>
          </a:graphicData>
        </a:graphic>
      </p:graphicFrame>
    </p:spTree>
    <p:extLst>
      <p:ext uri="{BB962C8B-B14F-4D97-AF65-F5344CB8AC3E}">
        <p14:creationId xmlns:p14="http://schemas.microsoft.com/office/powerpoint/2010/main" val="3044276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400" dirty="0" smtClean="0"/>
              <a:t>STAVEBNÍ ŘÍZENÍ</a:t>
            </a:r>
            <a:endParaRPr lang="cs-CZ" sz="2400" dirty="0"/>
          </a:p>
        </p:txBody>
      </p:sp>
      <p:sp>
        <p:nvSpPr>
          <p:cNvPr id="3" name="Zástupný symbol pro obsah 2"/>
          <p:cNvSpPr>
            <a:spLocks noGrp="1"/>
          </p:cNvSpPr>
          <p:nvPr>
            <p:ph idx="1"/>
          </p:nvPr>
        </p:nvSpPr>
        <p:spPr>
          <a:xfrm>
            <a:off x="395536" y="1196752"/>
            <a:ext cx="8208912" cy="4608513"/>
          </a:xfrm>
        </p:spPr>
        <p:txBody>
          <a:bodyPr>
            <a:normAutofit/>
          </a:bodyPr>
          <a:lstStyle/>
          <a:p>
            <a:pPr algn="just"/>
            <a:r>
              <a:rPr lang="cs-CZ" sz="1800" dirty="0" smtClean="0"/>
              <a:t>Stavebním řízením se rozumí řízení, jehož výsledkem je pravomocné stavební povolení, ohlášení stavby, územní souhlas, územní rozhodnutí, veřejnoprávní smlouva, ohlášení udržovacích prací, souhlas se změnou stavby před jejím dokončením, certifikát autorizovaného inspektora</a:t>
            </a:r>
          </a:p>
          <a:p>
            <a:pPr algn="just"/>
            <a:endParaRPr lang="cs-CZ" sz="1800" dirty="0" smtClean="0"/>
          </a:p>
          <a:p>
            <a:pPr algn="just"/>
            <a:r>
              <a:rPr lang="cs-CZ" sz="1800" dirty="0" smtClean="0"/>
              <a:t>Odpovídající stavební povolení musí být </a:t>
            </a:r>
            <a:r>
              <a:rPr lang="cs-CZ" sz="1800" b="1" dirty="0" smtClean="0"/>
              <a:t>platné</a:t>
            </a:r>
            <a:r>
              <a:rPr lang="cs-CZ" sz="1800" dirty="0" smtClean="0"/>
              <a:t> k datu </a:t>
            </a:r>
            <a:r>
              <a:rPr lang="cs-CZ" sz="1800" b="1" dirty="0" smtClean="0"/>
              <a:t>podání žádosti o dotaci </a:t>
            </a:r>
            <a:r>
              <a:rPr lang="cs-CZ" sz="1800" dirty="0" smtClean="0"/>
              <a:t>(vyjma operací 16.1.1 a 16.2.2)</a:t>
            </a:r>
          </a:p>
          <a:p>
            <a:pPr algn="just"/>
            <a:endParaRPr lang="cs-CZ" sz="1800" dirty="0" smtClean="0"/>
          </a:p>
          <a:p>
            <a:pPr algn="just"/>
            <a:r>
              <a:rPr lang="cs-CZ" sz="1800" dirty="0" smtClean="0"/>
              <a:t>Ve </a:t>
            </a:r>
            <a:r>
              <a:rPr lang="cs-CZ" sz="1800" smtClean="0"/>
              <a:t>lhůtě pro </a:t>
            </a:r>
            <a:r>
              <a:rPr lang="cs-CZ" sz="1800" dirty="0" smtClean="0"/>
              <a:t>předložení příloh </a:t>
            </a:r>
            <a:r>
              <a:rPr lang="cs-CZ" sz="1800" b="1" dirty="0" smtClean="0"/>
              <a:t>po podání Žádosti o dotaci </a:t>
            </a:r>
            <a:r>
              <a:rPr lang="cs-CZ" sz="1800" dirty="0" smtClean="0"/>
              <a:t>– žadatel dokládá </a:t>
            </a:r>
            <a:r>
              <a:rPr lang="cs-CZ" sz="1800" b="1" dirty="0" smtClean="0"/>
              <a:t>pravomocné</a:t>
            </a:r>
            <a:r>
              <a:rPr lang="cs-CZ" sz="1800" dirty="0" smtClean="0"/>
              <a:t>  </a:t>
            </a:r>
            <a:r>
              <a:rPr lang="cs-CZ" sz="1800" dirty="0"/>
              <a:t>odpovídající povolení stavebního </a:t>
            </a:r>
            <a:r>
              <a:rPr lang="cs-CZ" sz="1800" dirty="0" smtClean="0"/>
              <a:t>úřadu (</a:t>
            </a:r>
            <a:r>
              <a:rPr lang="cs-CZ" sz="1800" dirty="0"/>
              <a:t>vyjma operací 16.1.1 a 16.2.2</a:t>
            </a:r>
            <a:r>
              <a:rPr lang="cs-CZ" sz="1800" dirty="0" smtClean="0"/>
              <a:t>), v případě veřejnoprávní smlouvy účinné povolení stavebního úřadu</a:t>
            </a:r>
          </a:p>
          <a:p>
            <a:pPr algn="just"/>
            <a:endParaRPr lang="cs-CZ" sz="1800" dirty="0"/>
          </a:p>
          <a:p>
            <a:pPr marL="0" indent="0">
              <a:buNone/>
            </a:pPr>
            <a:endParaRPr lang="cs-CZ" sz="1800" dirty="0" smtClean="0"/>
          </a:p>
        </p:txBody>
      </p:sp>
    </p:spTree>
    <p:extLst>
      <p:ext uri="{BB962C8B-B14F-4D97-AF65-F5344CB8AC3E}">
        <p14:creationId xmlns:p14="http://schemas.microsoft.com/office/powerpoint/2010/main" val="56040103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1916832"/>
            <a:ext cx="8229600" cy="1584176"/>
          </a:xfrm>
        </p:spPr>
        <p:txBody>
          <a:bodyPr>
            <a:normAutofit/>
          </a:bodyPr>
          <a:lstStyle/>
          <a:p>
            <a:pPr marL="0" indent="0" algn="ctr">
              <a:buNone/>
            </a:pPr>
            <a:r>
              <a:rPr lang="cs-CZ" sz="4000" b="1" dirty="0">
                <a:solidFill>
                  <a:srgbClr val="B2BC00"/>
                </a:solidFill>
                <a:ea typeface="+mj-ea"/>
              </a:rPr>
              <a:t>DĚKUJI ZA POZORNOST</a:t>
            </a:r>
          </a:p>
          <a:p>
            <a:pPr marL="0" indent="0" algn="ctr">
              <a:buNone/>
            </a:pPr>
            <a:endParaRPr lang="cs-CZ" sz="2000" dirty="0"/>
          </a:p>
        </p:txBody>
      </p:sp>
      <p:sp>
        <p:nvSpPr>
          <p:cNvPr id="2" name="TextovéPole 1"/>
          <p:cNvSpPr txBox="1"/>
          <p:nvPr/>
        </p:nvSpPr>
        <p:spPr>
          <a:xfrm>
            <a:off x="2699792" y="3212976"/>
            <a:ext cx="4032448" cy="1200329"/>
          </a:xfrm>
          <a:prstGeom prst="rect">
            <a:avLst/>
          </a:prstGeom>
          <a:noFill/>
        </p:spPr>
        <p:txBody>
          <a:bodyPr wrap="square" rtlCol="0">
            <a:spAutoFit/>
          </a:bodyPr>
          <a:lstStyle/>
          <a:p>
            <a:pPr algn="ctr"/>
            <a:r>
              <a:rPr lang="cs-CZ" b="1" dirty="0" smtClean="0">
                <a:latin typeface="Arial" panose="020B0604020202020204" pitchFamily="34" charset="0"/>
                <a:cs typeface="Arial" panose="020B0604020202020204" pitchFamily="34" charset="0"/>
              </a:rPr>
              <a:t>Ing. </a:t>
            </a:r>
            <a:r>
              <a:rPr lang="cs-CZ" b="1" dirty="0" smtClean="0">
                <a:latin typeface="Arial" panose="020B0604020202020204" pitchFamily="34" charset="0"/>
                <a:cs typeface="Arial" panose="020B0604020202020204" pitchFamily="34" charset="0"/>
              </a:rPr>
              <a:t>Milan Kouřil</a:t>
            </a:r>
            <a:endParaRPr lang="cs-CZ" b="1" dirty="0" smtClean="0">
              <a:latin typeface="Arial" panose="020B0604020202020204" pitchFamily="34" charset="0"/>
              <a:cs typeface="Arial" panose="020B0604020202020204" pitchFamily="34" charset="0"/>
            </a:endParaRPr>
          </a:p>
          <a:p>
            <a:pPr algn="ctr"/>
            <a:r>
              <a:rPr lang="cs-CZ" dirty="0" err="1" smtClean="0">
                <a:latin typeface="Arial" panose="020B0604020202020204" pitchFamily="34" charset="0"/>
                <a:cs typeface="Arial" panose="020B0604020202020204" pitchFamily="34" charset="0"/>
              </a:rPr>
              <a:t>Lions</a:t>
            </a:r>
            <a:r>
              <a:rPr lang="cs-CZ" dirty="0" smtClean="0">
                <a:latin typeface="Arial" panose="020B0604020202020204" pitchFamily="34" charset="0"/>
                <a:cs typeface="Arial" panose="020B0604020202020204" pitchFamily="34" charset="0"/>
              </a:rPr>
              <a:t> CZ</a:t>
            </a:r>
            <a:endParaRPr lang="cs-CZ" dirty="0" smtClean="0">
              <a:latin typeface="Arial" panose="020B0604020202020204" pitchFamily="34" charset="0"/>
              <a:cs typeface="Arial" panose="020B0604020202020204" pitchFamily="34" charset="0"/>
            </a:endParaRPr>
          </a:p>
          <a:p>
            <a:pPr algn="ctr"/>
            <a:r>
              <a:rPr lang="cs-CZ" dirty="0" smtClean="0">
                <a:latin typeface="Arial" panose="020B0604020202020204" pitchFamily="34" charset="0"/>
                <a:cs typeface="Arial" panose="020B0604020202020204" pitchFamily="34" charset="0"/>
                <a:hlinkClick r:id="rId2"/>
              </a:rPr>
              <a:t>milan.kouril@lionscz.cz</a:t>
            </a:r>
            <a:endParaRPr lang="cs-CZ" dirty="0" smtClean="0">
              <a:latin typeface="Arial" panose="020B0604020202020204" pitchFamily="34" charset="0"/>
              <a:cs typeface="Arial" panose="020B0604020202020204" pitchFamily="34" charset="0"/>
            </a:endParaRPr>
          </a:p>
          <a:p>
            <a:pPr algn="ctr"/>
            <a:r>
              <a:rPr lang="cs-CZ" smtClean="0">
                <a:latin typeface="Arial" panose="020B0604020202020204" pitchFamily="34" charset="0"/>
                <a:cs typeface="Arial" panose="020B0604020202020204" pitchFamily="34" charset="0"/>
              </a:rPr>
              <a:t>774 585 169</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7201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400" dirty="0" smtClean="0"/>
              <a:t>PROVÁDĚNÍ ZMĚN</a:t>
            </a:r>
            <a:endParaRPr lang="cs-CZ" sz="2400" dirty="0"/>
          </a:p>
        </p:txBody>
      </p:sp>
      <p:sp>
        <p:nvSpPr>
          <p:cNvPr id="3" name="Zástupný symbol pro obsah 2"/>
          <p:cNvSpPr>
            <a:spLocks noGrp="1"/>
          </p:cNvSpPr>
          <p:nvPr>
            <p:ph idx="1"/>
          </p:nvPr>
        </p:nvSpPr>
        <p:spPr>
          <a:xfrm>
            <a:off x="395536" y="1268760"/>
            <a:ext cx="8208912" cy="4824537"/>
          </a:xfrm>
        </p:spPr>
        <p:txBody>
          <a:bodyPr>
            <a:normAutofit fontScale="92500" lnSpcReduction="20000"/>
          </a:bodyPr>
          <a:lstStyle/>
          <a:p>
            <a:pPr algn="just"/>
            <a:r>
              <a:rPr lang="cs-CZ" sz="2000" dirty="0" smtClean="0"/>
              <a:t>všechny změny ŽOD se oznamují prostřednictvím Hlášení o změnách</a:t>
            </a:r>
          </a:p>
          <a:p>
            <a:pPr algn="just"/>
            <a:r>
              <a:rPr lang="cs-CZ" sz="2000" dirty="0" smtClean="0"/>
              <a:t>Hlášení o změnách lze podávat až po podpisu Dohody o poskytnutí dotace</a:t>
            </a:r>
          </a:p>
          <a:p>
            <a:pPr algn="just"/>
            <a:r>
              <a:rPr lang="cs-CZ" sz="2000" dirty="0" smtClean="0"/>
              <a:t>v jednom okamžiku lze podat pouze jedno Hlášení o změnách</a:t>
            </a:r>
          </a:p>
          <a:p>
            <a:pPr algn="just"/>
            <a:r>
              <a:rPr lang="cs-CZ" sz="2000" dirty="0" smtClean="0"/>
              <a:t>změna nesmí mít vliv na zadávací řízení, zadavatel nesmí umožnit podstatnou změnu práv a povinností vyplývajících ze smlouvy s dodavatelem</a:t>
            </a:r>
          </a:p>
          <a:p>
            <a:pPr algn="just"/>
            <a:r>
              <a:rPr lang="cs-CZ" sz="2000" dirty="0" smtClean="0"/>
              <a:t>změna termínu podání ŽOP je třeba hlásit nejpozději v původně stanoveném termínu</a:t>
            </a:r>
          </a:p>
          <a:p>
            <a:pPr algn="just"/>
            <a:r>
              <a:rPr lang="cs-CZ" sz="2000" dirty="0" smtClean="0"/>
              <a:t>změny, které je možné realizovat až po souhlasu SZIF:</a:t>
            </a:r>
          </a:p>
          <a:p>
            <a:pPr lvl="1" algn="just"/>
            <a:r>
              <a:rPr lang="cs-CZ" sz="1800" dirty="0" smtClean="0"/>
              <a:t>změna příjemce dotace a vlastnictví majetku</a:t>
            </a:r>
          </a:p>
          <a:p>
            <a:pPr lvl="1" algn="just"/>
            <a:r>
              <a:rPr lang="cs-CZ" sz="1800" dirty="0" smtClean="0"/>
              <a:t>změna místa realizace</a:t>
            </a:r>
          </a:p>
          <a:p>
            <a:pPr lvl="1" algn="just"/>
            <a:r>
              <a:rPr lang="cs-CZ" sz="1800" dirty="0" smtClean="0"/>
              <a:t>změna dodavatele (jen ve výjimečných případech)</a:t>
            </a:r>
          </a:p>
          <a:p>
            <a:pPr algn="just"/>
            <a:r>
              <a:rPr lang="cs-CZ" sz="2000" dirty="0" smtClean="0"/>
              <a:t>změny, které je možno realizovat bez souhlasu SZIF, ale je třeba je hlásit k ŽOP:</a:t>
            </a:r>
          </a:p>
          <a:p>
            <a:pPr lvl="1" algn="just"/>
            <a:r>
              <a:rPr lang="cs-CZ" sz="1800" dirty="0" smtClean="0"/>
              <a:t>změna technických parametrů</a:t>
            </a:r>
          </a:p>
          <a:p>
            <a:pPr lvl="1" algn="just"/>
            <a:r>
              <a:rPr lang="cs-CZ" sz="1800" dirty="0" smtClean="0"/>
              <a:t>změna trvalého pobytu, sídla, statutárního orgánu, apod.</a:t>
            </a:r>
          </a:p>
          <a:p>
            <a:pPr lvl="1" algn="just"/>
            <a:r>
              <a:rPr lang="cs-CZ" sz="1800" dirty="0" smtClean="0"/>
              <a:t>další změny v ŽOD</a:t>
            </a:r>
          </a:p>
          <a:p>
            <a:endParaRPr lang="cs-CZ" sz="1800" dirty="0"/>
          </a:p>
        </p:txBody>
      </p:sp>
    </p:spTree>
    <p:extLst>
      <p:ext uri="{BB962C8B-B14F-4D97-AF65-F5344CB8AC3E}">
        <p14:creationId xmlns:p14="http://schemas.microsoft.com/office/powerpoint/2010/main" val="342845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260648"/>
            <a:ext cx="8229600" cy="1143000"/>
          </a:xfrm>
        </p:spPr>
        <p:txBody>
          <a:bodyPr>
            <a:normAutofit/>
          </a:bodyPr>
          <a:lstStyle/>
          <a:p>
            <a:pPr algn="ctr"/>
            <a:r>
              <a:rPr lang="cs-CZ" sz="2200" dirty="0"/>
              <a:t>MONITORING A </a:t>
            </a:r>
            <a:r>
              <a:rPr lang="cs-CZ" sz="2200" dirty="0" smtClean="0"/>
              <a:t>HODNOCENÍ</a:t>
            </a:r>
            <a:endParaRPr lang="cs-CZ" sz="2200" i="1" dirty="0"/>
          </a:p>
        </p:txBody>
      </p:sp>
      <p:sp>
        <p:nvSpPr>
          <p:cNvPr id="3" name="Zástupný symbol pro obsah 2"/>
          <p:cNvSpPr>
            <a:spLocks noGrp="1"/>
          </p:cNvSpPr>
          <p:nvPr>
            <p:ph idx="1"/>
          </p:nvPr>
        </p:nvSpPr>
        <p:spPr>
          <a:xfrm>
            <a:off x="467544" y="1340768"/>
            <a:ext cx="8229600" cy="4493096"/>
          </a:xfrm>
        </p:spPr>
        <p:txBody>
          <a:bodyPr>
            <a:normAutofit/>
          </a:bodyPr>
          <a:lstStyle/>
          <a:p>
            <a:pPr algn="just"/>
            <a:r>
              <a:rPr lang="cs-CZ" sz="2000" dirty="0" smtClean="0"/>
              <a:t>Nezbytná součinnost žadatelů, podmínky  včetně sankcí jsou upraveny v obecné i specifické části  Pravidel</a:t>
            </a:r>
          </a:p>
          <a:p>
            <a:pPr algn="just"/>
            <a:r>
              <a:rPr lang="cs-CZ" sz="2000" dirty="0" smtClean="0"/>
              <a:t>Data pro monitoring  sbírána v rámci Žádosti o dotaci a Žádosti </a:t>
            </a:r>
            <a:br>
              <a:rPr lang="cs-CZ" sz="2000" dirty="0" smtClean="0"/>
            </a:br>
            <a:r>
              <a:rPr lang="cs-CZ" sz="2000" dirty="0" smtClean="0"/>
              <a:t>o platbu </a:t>
            </a:r>
          </a:p>
          <a:p>
            <a:pPr algn="just"/>
            <a:r>
              <a:rPr lang="cs-CZ" sz="2000" dirty="0" smtClean="0"/>
              <a:t>Data pro hodnocení – tj. po realizaci projektu  - budou sbírána </a:t>
            </a:r>
            <a:br>
              <a:rPr lang="cs-CZ" sz="2000" dirty="0" smtClean="0"/>
            </a:br>
            <a:r>
              <a:rPr lang="cs-CZ" sz="2000" dirty="0" smtClean="0"/>
              <a:t>v tzv. Monitorovacích listech - formulář obdobný jako  specifická část Žádosti o platbu s vybranými daty pro monitoring / hodnocení</a:t>
            </a:r>
          </a:p>
          <a:p>
            <a:pPr lvl="1" algn="just">
              <a:buFont typeface="Arial" panose="020B0604020202020204" pitchFamily="34" charset="0"/>
              <a:buChar char="−"/>
            </a:pPr>
            <a:r>
              <a:rPr lang="cs-CZ" sz="1800" dirty="0" smtClean="0"/>
              <a:t>zejména ekonomická data k podniku po proplacení projektu</a:t>
            </a:r>
          </a:p>
          <a:p>
            <a:pPr lvl="1" algn="just">
              <a:buFont typeface="Arial" panose="020B0604020202020204" pitchFamily="34" charset="0"/>
              <a:buChar char="−"/>
            </a:pPr>
            <a:r>
              <a:rPr lang="cs-CZ" sz="1800" dirty="0" smtClean="0"/>
              <a:t>hodnocení vedlejších efektů</a:t>
            </a:r>
            <a:endParaRPr lang="cs-CZ" sz="1800" dirty="0"/>
          </a:p>
          <a:p>
            <a:pPr algn="just"/>
            <a:r>
              <a:rPr lang="cs-CZ" sz="2000" dirty="0" smtClean="0"/>
              <a:t>Případné oslovení dotazníkovým šetřením (snaha o minimalizaci zátěže na žadatele) -  potřeba důsledně uvádět/aktualizovat </a:t>
            </a:r>
            <a:br>
              <a:rPr lang="cs-CZ" sz="2000" dirty="0" smtClean="0"/>
            </a:br>
            <a:r>
              <a:rPr lang="cs-CZ" sz="2000" dirty="0" smtClean="0"/>
              <a:t>v žádostech e-mailový (telefonický)  kontakt</a:t>
            </a:r>
            <a:endParaRPr lang="cs-CZ" sz="2000" dirty="0"/>
          </a:p>
          <a:p>
            <a:pPr marL="0" indent="0">
              <a:buNone/>
            </a:pPr>
            <a:endParaRPr lang="cs-CZ" sz="1400" b="1" dirty="0"/>
          </a:p>
        </p:txBody>
      </p:sp>
    </p:spTree>
    <p:extLst>
      <p:ext uri="{BB962C8B-B14F-4D97-AF65-F5344CB8AC3E}">
        <p14:creationId xmlns:p14="http://schemas.microsoft.com/office/powerpoint/2010/main" val="39373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260648"/>
            <a:ext cx="8229600" cy="1143000"/>
          </a:xfrm>
        </p:spPr>
        <p:txBody>
          <a:bodyPr>
            <a:normAutofit/>
          </a:bodyPr>
          <a:lstStyle/>
          <a:p>
            <a:pPr algn="ctr"/>
            <a:endParaRPr lang="cs-CZ" sz="2200" i="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071266683"/>
              </p:ext>
            </p:extLst>
          </p:nvPr>
        </p:nvGraphicFramePr>
        <p:xfrm>
          <a:off x="-47659" y="-27384"/>
          <a:ext cx="9180512" cy="6926748"/>
        </p:xfrm>
        <a:graphic>
          <a:graphicData uri="http://schemas.openxmlformats.org/drawingml/2006/table">
            <a:tbl>
              <a:tblPr firstRow="1" bandRow="1">
                <a:tableStyleId>{5C22544A-7EE6-4342-B048-85BDC9FD1C3A}</a:tableStyleId>
              </a:tblPr>
              <a:tblGrid>
                <a:gridCol w="7056784"/>
                <a:gridCol w="2123728"/>
              </a:tblGrid>
              <a:tr h="792088">
                <a:tc>
                  <a:txBody>
                    <a:bodyPr/>
                    <a:lstStyle/>
                    <a:p>
                      <a:r>
                        <a:rPr lang="cs-CZ" sz="2200" dirty="0" smtClean="0">
                          <a:latin typeface="Arial" panose="020B0604020202020204" pitchFamily="34" charset="0"/>
                          <a:cs typeface="Arial" panose="020B0604020202020204" pitchFamily="34" charset="0"/>
                        </a:rPr>
                        <a:t>3. kolo</a:t>
                      </a:r>
                      <a:r>
                        <a:rPr lang="cs-CZ" sz="2200" baseline="0" dirty="0" smtClean="0">
                          <a:latin typeface="Arial" panose="020B0604020202020204" pitchFamily="34" charset="0"/>
                          <a:cs typeface="Arial" panose="020B0604020202020204" pitchFamily="34" charset="0"/>
                        </a:rPr>
                        <a:t> příjmu žádostí</a:t>
                      </a:r>
                      <a:endParaRPr lang="cs-CZ" sz="2200" dirty="0">
                        <a:latin typeface="Arial" panose="020B0604020202020204" pitchFamily="34" charset="0"/>
                        <a:cs typeface="Arial" panose="020B0604020202020204" pitchFamily="34" charset="0"/>
                      </a:endParaRPr>
                    </a:p>
                  </a:txBody>
                  <a:tcPr/>
                </a:tc>
                <a:tc>
                  <a:txBody>
                    <a:bodyPr/>
                    <a:lstStyle/>
                    <a:p>
                      <a:r>
                        <a:rPr lang="cs-CZ" sz="2200" dirty="0" smtClean="0">
                          <a:latin typeface="Arial" panose="020B0604020202020204" pitchFamily="34" charset="0"/>
                          <a:cs typeface="Arial" panose="020B0604020202020204" pitchFamily="34" charset="0"/>
                        </a:rPr>
                        <a:t>ALOKACE (tis. Kč)</a:t>
                      </a:r>
                    </a:p>
                  </a:txBody>
                  <a:tcPr/>
                </a:tc>
              </a:tr>
              <a:tr h="456895">
                <a:tc>
                  <a:txBody>
                    <a:bodyPr/>
                    <a:lstStyle/>
                    <a:p>
                      <a:pPr algn="just"/>
                      <a:r>
                        <a:rPr lang="cs-CZ" sz="2100" b="1" dirty="0" smtClean="0">
                          <a:latin typeface="Arial" panose="020B0604020202020204" pitchFamily="34" charset="0"/>
                          <a:cs typeface="Arial" panose="020B0604020202020204" pitchFamily="34" charset="0"/>
                        </a:rPr>
                        <a:t>4.1.1 </a:t>
                      </a:r>
                      <a:r>
                        <a:rPr lang="cs-CZ" sz="2100" b="0" dirty="0" smtClean="0">
                          <a:latin typeface="Arial" panose="020B0604020202020204" pitchFamily="34" charset="0"/>
                          <a:cs typeface="Arial" panose="020B0604020202020204" pitchFamily="34" charset="0"/>
                        </a:rPr>
                        <a:t>Investice do zemědělských podniků</a:t>
                      </a:r>
                      <a:endParaRPr lang="cs-CZ" sz="2100" b="0" dirty="0">
                        <a:latin typeface="Arial" panose="020B0604020202020204" pitchFamily="34" charset="0"/>
                        <a:cs typeface="Arial" panose="020B0604020202020204" pitchFamily="34" charset="0"/>
                      </a:endParaRPr>
                    </a:p>
                  </a:txBody>
                  <a:tcPr/>
                </a:tc>
                <a:tc>
                  <a:txBody>
                    <a:bodyPr/>
                    <a:lstStyle/>
                    <a:p>
                      <a:pPr algn="r"/>
                      <a:r>
                        <a:rPr lang="cs-CZ" sz="2100" b="1" dirty="0" smtClean="0">
                          <a:latin typeface="Arial" panose="020B0604020202020204" pitchFamily="34" charset="0"/>
                          <a:cs typeface="Arial" panose="020B0604020202020204" pitchFamily="34" charset="0"/>
                        </a:rPr>
                        <a:t>2 548 400</a:t>
                      </a:r>
                      <a:endParaRPr lang="cs-CZ" sz="2100" b="1" dirty="0">
                        <a:latin typeface="Arial" panose="020B0604020202020204" pitchFamily="34" charset="0"/>
                        <a:cs typeface="Arial" panose="020B0604020202020204" pitchFamily="34" charset="0"/>
                      </a:endParaRPr>
                    </a:p>
                  </a:txBody>
                  <a:tcPr/>
                </a:tc>
              </a:tr>
              <a:tr h="456895">
                <a:tc>
                  <a:txBody>
                    <a:bodyPr/>
                    <a:lstStyle/>
                    <a:p>
                      <a:pPr algn="just"/>
                      <a:r>
                        <a:rPr lang="cs-CZ" sz="2100" b="1" dirty="0" smtClean="0">
                          <a:latin typeface="Arial" panose="020B0604020202020204" pitchFamily="34" charset="0"/>
                          <a:cs typeface="Arial" panose="020B0604020202020204" pitchFamily="34" charset="0"/>
                        </a:rPr>
                        <a:t>4.2.1 </a:t>
                      </a:r>
                      <a:r>
                        <a:rPr lang="cs-CZ" sz="2100" b="0" dirty="0" smtClean="0">
                          <a:latin typeface="Arial" panose="020B0604020202020204" pitchFamily="34" charset="0"/>
                          <a:cs typeface="Arial" panose="020B0604020202020204" pitchFamily="34" charset="0"/>
                        </a:rPr>
                        <a:t>Zpracování a uvádění na trh zemědělských podniků</a:t>
                      </a:r>
                      <a:endParaRPr lang="cs-CZ" sz="2100" b="0" dirty="0">
                        <a:latin typeface="Arial" panose="020B0604020202020204" pitchFamily="34" charset="0"/>
                        <a:cs typeface="Arial" panose="020B0604020202020204" pitchFamily="34" charset="0"/>
                      </a:endParaRPr>
                    </a:p>
                  </a:txBody>
                  <a:tcPr/>
                </a:tc>
                <a:tc>
                  <a:txBody>
                    <a:bodyPr/>
                    <a:lstStyle/>
                    <a:p>
                      <a:pPr algn="r"/>
                      <a:r>
                        <a:rPr lang="cs-CZ" sz="2100" b="1" dirty="0" smtClean="0">
                          <a:latin typeface="Arial" panose="020B0604020202020204" pitchFamily="34" charset="0"/>
                          <a:cs typeface="Arial" panose="020B0604020202020204" pitchFamily="34" charset="0"/>
                        </a:rPr>
                        <a:t>756 200</a:t>
                      </a:r>
                      <a:endParaRPr lang="cs-CZ" sz="2100" b="1" dirty="0">
                        <a:latin typeface="Arial" panose="020B0604020202020204" pitchFamily="34" charset="0"/>
                        <a:cs typeface="Arial" panose="020B0604020202020204" pitchFamily="34" charset="0"/>
                      </a:endParaRPr>
                    </a:p>
                  </a:txBody>
                  <a:tcPr/>
                </a:tc>
              </a:tr>
              <a:tr h="456895">
                <a:tc>
                  <a:txBody>
                    <a:bodyPr/>
                    <a:lstStyle/>
                    <a:p>
                      <a:pPr algn="just"/>
                      <a:r>
                        <a:rPr lang="cs-CZ" sz="2100" b="1" dirty="0" smtClean="0">
                          <a:latin typeface="Arial" panose="020B0604020202020204" pitchFamily="34" charset="0"/>
                          <a:cs typeface="Arial" panose="020B0604020202020204" pitchFamily="34" charset="0"/>
                        </a:rPr>
                        <a:t>4.3.2 </a:t>
                      </a:r>
                      <a:r>
                        <a:rPr lang="cs-CZ" sz="2100" b="0" dirty="0" smtClean="0">
                          <a:latin typeface="Arial" panose="020B0604020202020204" pitchFamily="34" charset="0"/>
                          <a:cs typeface="Arial" panose="020B0604020202020204" pitchFamily="34" charset="0"/>
                        </a:rPr>
                        <a:t>Lesnická infrastruktura</a:t>
                      </a:r>
                      <a:endParaRPr lang="cs-CZ" sz="2100" b="0" dirty="0">
                        <a:latin typeface="Arial" panose="020B0604020202020204" pitchFamily="34" charset="0"/>
                        <a:cs typeface="Arial" panose="020B0604020202020204" pitchFamily="34" charset="0"/>
                      </a:endParaRPr>
                    </a:p>
                  </a:txBody>
                  <a:tcPr/>
                </a:tc>
                <a:tc>
                  <a:txBody>
                    <a:bodyPr/>
                    <a:lstStyle/>
                    <a:p>
                      <a:pPr algn="r"/>
                      <a:r>
                        <a:rPr lang="cs-CZ" sz="2100" b="1" dirty="0" smtClean="0">
                          <a:latin typeface="Arial" panose="020B0604020202020204" pitchFamily="34" charset="0"/>
                          <a:cs typeface="Arial" panose="020B0604020202020204" pitchFamily="34" charset="0"/>
                        </a:rPr>
                        <a:t>268 600</a:t>
                      </a:r>
                      <a:endParaRPr lang="cs-CZ" sz="2100" b="1" dirty="0">
                        <a:latin typeface="Arial" panose="020B0604020202020204" pitchFamily="34" charset="0"/>
                        <a:cs typeface="Arial" panose="020B0604020202020204" pitchFamily="34" charset="0"/>
                      </a:endParaRPr>
                    </a:p>
                  </a:txBody>
                  <a:tcPr/>
                </a:tc>
              </a:tr>
              <a:tr h="456895">
                <a:tc>
                  <a:txBody>
                    <a:bodyPr/>
                    <a:lstStyle/>
                    <a:p>
                      <a:pPr algn="just"/>
                      <a:r>
                        <a:rPr lang="cs-CZ" sz="2100" b="1" dirty="0" smtClean="0">
                          <a:latin typeface="Arial" panose="020B0604020202020204" pitchFamily="34" charset="0"/>
                          <a:cs typeface="Arial" panose="020B0604020202020204" pitchFamily="34" charset="0"/>
                        </a:rPr>
                        <a:t>8.6.1 </a:t>
                      </a:r>
                      <a:r>
                        <a:rPr lang="cs-CZ" sz="2100" b="0" dirty="0" smtClean="0">
                          <a:latin typeface="Arial" panose="020B0604020202020204" pitchFamily="34" charset="0"/>
                          <a:cs typeface="Arial" panose="020B0604020202020204" pitchFamily="34" charset="0"/>
                        </a:rPr>
                        <a:t>Technika a technologie pro lesní hospodářství</a:t>
                      </a:r>
                      <a:endParaRPr lang="cs-CZ" sz="2100" b="0" dirty="0">
                        <a:latin typeface="Arial" panose="020B0604020202020204" pitchFamily="34" charset="0"/>
                        <a:cs typeface="Arial" panose="020B0604020202020204" pitchFamily="34" charset="0"/>
                      </a:endParaRPr>
                    </a:p>
                  </a:txBody>
                  <a:tcPr/>
                </a:tc>
                <a:tc>
                  <a:txBody>
                    <a:bodyPr/>
                    <a:lstStyle/>
                    <a:p>
                      <a:pPr algn="r"/>
                      <a:r>
                        <a:rPr lang="cs-CZ" sz="2100" b="1" dirty="0" smtClean="0">
                          <a:latin typeface="Arial" panose="020B0604020202020204" pitchFamily="34" charset="0"/>
                          <a:cs typeface="Arial" panose="020B0604020202020204" pitchFamily="34" charset="0"/>
                        </a:rPr>
                        <a:t>221 300</a:t>
                      </a:r>
                      <a:endParaRPr lang="cs-CZ" sz="2100" b="1" dirty="0">
                        <a:latin typeface="Arial" panose="020B0604020202020204" pitchFamily="34" charset="0"/>
                        <a:cs typeface="Arial" panose="020B0604020202020204" pitchFamily="34" charset="0"/>
                      </a:endParaRPr>
                    </a:p>
                  </a:txBody>
                  <a:tcPr/>
                </a:tc>
              </a:tr>
              <a:tr h="45689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cs-CZ" sz="2100" b="1" dirty="0" smtClean="0">
                          <a:latin typeface="Arial" panose="020B0604020202020204" pitchFamily="34" charset="0"/>
                          <a:cs typeface="Arial" panose="020B0604020202020204" pitchFamily="34" charset="0"/>
                        </a:rPr>
                        <a:t>16.1.1  </a:t>
                      </a:r>
                      <a:r>
                        <a:rPr lang="cs-CZ" sz="2100" b="0" dirty="0" smtClean="0">
                          <a:latin typeface="Arial" panose="020B0604020202020204" pitchFamily="34" charset="0"/>
                          <a:cs typeface="Arial" panose="020B0604020202020204" pitchFamily="34" charset="0"/>
                        </a:rPr>
                        <a:t>Podpora operačních skupin a projektů EIP</a:t>
                      </a:r>
                      <a:endParaRPr lang="cs-CZ" sz="2100" b="0" dirty="0">
                        <a:latin typeface="Arial" panose="020B0604020202020204" pitchFamily="34" charset="0"/>
                        <a:cs typeface="Arial" panose="020B0604020202020204"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cs-CZ" sz="2100" b="1" dirty="0" smtClean="0">
                          <a:latin typeface="Arial" panose="020B0604020202020204" pitchFamily="34" charset="0"/>
                          <a:cs typeface="Arial" panose="020B0604020202020204" pitchFamily="34" charset="0"/>
                        </a:rPr>
                        <a:t>131 400</a:t>
                      </a:r>
                    </a:p>
                  </a:txBody>
                  <a:tcPr/>
                </a:tc>
              </a:tr>
              <a:tr h="1044834">
                <a:tc>
                  <a:txBody>
                    <a:bodyPr/>
                    <a:lstStyle/>
                    <a:p>
                      <a:pPr algn="just"/>
                      <a:r>
                        <a:rPr lang="cs-CZ" sz="2100" b="1" dirty="0" smtClean="0">
                          <a:latin typeface="Arial" panose="020B0604020202020204" pitchFamily="34" charset="0"/>
                          <a:cs typeface="Arial" panose="020B0604020202020204" pitchFamily="34" charset="0"/>
                        </a:rPr>
                        <a:t>16.2.2 </a:t>
                      </a:r>
                      <a:r>
                        <a:rPr lang="cs-CZ" sz="2100" b="0" dirty="0" smtClean="0">
                          <a:latin typeface="Arial" panose="020B0604020202020204" pitchFamily="34" charset="0"/>
                          <a:cs typeface="Arial" panose="020B0604020202020204" pitchFamily="34" charset="0"/>
                        </a:rPr>
                        <a:t>Podpora vývoje nových produktů, postupů a technologií při zpracování zemědělských produktů a jejich uvádění na trh</a:t>
                      </a:r>
                      <a:endParaRPr lang="cs-CZ" sz="2100" b="0" dirty="0">
                        <a:latin typeface="Arial" panose="020B0604020202020204" pitchFamily="34" charset="0"/>
                        <a:cs typeface="Arial" panose="020B0604020202020204" pitchFamily="34" charset="0"/>
                      </a:endParaRPr>
                    </a:p>
                  </a:txBody>
                  <a:tcPr/>
                </a:tc>
                <a:tc>
                  <a:txBody>
                    <a:bodyPr/>
                    <a:lstStyle/>
                    <a:p>
                      <a:pPr algn="r"/>
                      <a:r>
                        <a:rPr lang="cs-CZ" sz="2100" b="1" dirty="0" smtClean="0">
                          <a:latin typeface="Arial" panose="020B0604020202020204" pitchFamily="34" charset="0"/>
                          <a:cs typeface="Arial" panose="020B0604020202020204" pitchFamily="34" charset="0"/>
                        </a:rPr>
                        <a:t>546 800</a:t>
                      </a:r>
                      <a:endParaRPr lang="cs-CZ" sz="2100" b="1" dirty="0">
                        <a:latin typeface="Arial" panose="020B0604020202020204" pitchFamily="34" charset="0"/>
                        <a:cs typeface="Arial" panose="020B0604020202020204" pitchFamily="34" charset="0"/>
                      </a:endParaRPr>
                    </a:p>
                  </a:txBody>
                  <a:tcPr/>
                </a:tc>
              </a:tr>
              <a:tr h="434085">
                <a:tc>
                  <a:txBody>
                    <a:bodyPr/>
                    <a:lstStyle/>
                    <a:p>
                      <a:pPr algn="just"/>
                      <a:r>
                        <a:rPr lang="cs-CZ" sz="2100" b="1" dirty="0" smtClean="0">
                          <a:latin typeface="Arial" panose="020B0604020202020204" pitchFamily="34" charset="0"/>
                          <a:cs typeface="Arial" panose="020B0604020202020204" pitchFamily="34" charset="0"/>
                        </a:rPr>
                        <a:t>16.3.1 </a:t>
                      </a:r>
                      <a:r>
                        <a:rPr lang="cs-CZ" sz="2100" b="0" dirty="0" smtClean="0">
                          <a:latin typeface="Arial" panose="020B0604020202020204" pitchFamily="34" charset="0"/>
                          <a:cs typeface="Arial" panose="020B0604020202020204" pitchFamily="34" charset="0"/>
                        </a:rPr>
                        <a:t>Sdílení zařízení a zdrojů</a:t>
                      </a:r>
                    </a:p>
                  </a:txBody>
                  <a:tcPr/>
                </a:tc>
                <a:tc>
                  <a:txBody>
                    <a:bodyPr/>
                    <a:lstStyle/>
                    <a:p>
                      <a:pPr algn="r"/>
                      <a:r>
                        <a:rPr lang="cs-CZ" sz="2100" b="1" dirty="0" smtClean="0">
                          <a:latin typeface="Arial" panose="020B0604020202020204" pitchFamily="34" charset="0"/>
                          <a:cs typeface="Arial" panose="020B0604020202020204" pitchFamily="34" charset="0"/>
                        </a:rPr>
                        <a:t>74 900</a:t>
                      </a:r>
                      <a:endParaRPr lang="cs-CZ" sz="2100" b="1" dirty="0">
                        <a:latin typeface="Arial" panose="020B0604020202020204" pitchFamily="34" charset="0"/>
                        <a:cs typeface="Arial" panose="020B0604020202020204" pitchFamily="34" charset="0"/>
                      </a:endParaRPr>
                    </a:p>
                  </a:txBody>
                  <a:tcPr/>
                </a:tc>
              </a:tr>
              <a:tr h="836104">
                <a:tc>
                  <a:txBody>
                    <a:bodyPr/>
                    <a:lstStyle/>
                    <a:p>
                      <a:pPr algn="just"/>
                      <a:r>
                        <a:rPr lang="cs-CZ" sz="2100" b="1" dirty="0" smtClean="0">
                          <a:latin typeface="Arial" panose="020B0604020202020204" pitchFamily="34" charset="0"/>
                          <a:cs typeface="Arial" panose="020B0604020202020204" pitchFamily="34" charset="0"/>
                        </a:rPr>
                        <a:t>16.4.1  </a:t>
                      </a:r>
                      <a:r>
                        <a:rPr lang="cs-CZ" sz="2100" dirty="0" smtClean="0">
                          <a:latin typeface="Arial" panose="020B0604020202020204" pitchFamily="34" charset="0"/>
                          <a:cs typeface="Arial" panose="020B0604020202020204" pitchFamily="34" charset="0"/>
                        </a:rPr>
                        <a:t>Horizontální  a vertikální spolupráce mezi účastníky krátkých dodavatelských řetězců a místních trhů</a:t>
                      </a:r>
                      <a:endParaRPr lang="cs-CZ" sz="2100" b="1" dirty="0">
                        <a:latin typeface="Arial" panose="020B0604020202020204" pitchFamily="34" charset="0"/>
                        <a:cs typeface="Arial" panose="020B0604020202020204" pitchFamily="34" charset="0"/>
                      </a:endParaRPr>
                    </a:p>
                  </a:txBody>
                  <a:tcPr/>
                </a:tc>
                <a:tc>
                  <a:txBody>
                    <a:bodyPr/>
                    <a:lstStyle/>
                    <a:p>
                      <a:pPr algn="r"/>
                      <a:r>
                        <a:rPr lang="cs-CZ" sz="2100" b="1" dirty="0" smtClean="0">
                          <a:latin typeface="Arial" panose="020B0604020202020204" pitchFamily="34" charset="0"/>
                          <a:cs typeface="Arial" panose="020B0604020202020204" pitchFamily="34" charset="0"/>
                        </a:rPr>
                        <a:t>46 300</a:t>
                      </a:r>
                      <a:endParaRPr lang="cs-CZ" sz="2100" b="1" dirty="0">
                        <a:latin typeface="Arial" panose="020B0604020202020204" pitchFamily="34" charset="0"/>
                        <a:cs typeface="Arial" panose="020B0604020202020204" pitchFamily="34" charset="0"/>
                      </a:endParaRPr>
                    </a:p>
                  </a:txBody>
                  <a:tcPr/>
                </a:tc>
              </a:tr>
              <a:tr h="1312980">
                <a:tc>
                  <a:txBody>
                    <a:bodyPr/>
                    <a:lstStyle/>
                    <a:p>
                      <a:pPr algn="just"/>
                      <a:r>
                        <a:rPr lang="cs-CZ" sz="2100" b="1" dirty="0" smtClean="0">
                          <a:latin typeface="Arial" panose="020B0604020202020204" pitchFamily="34" charset="0"/>
                          <a:cs typeface="Arial" panose="020B0604020202020204" pitchFamily="34" charset="0"/>
                        </a:rPr>
                        <a:t>16.6.1 </a:t>
                      </a:r>
                      <a:r>
                        <a:rPr lang="cs-CZ" sz="2100" dirty="0" smtClean="0">
                          <a:latin typeface="Arial" panose="020B0604020202020204" pitchFamily="34" charset="0"/>
                          <a:cs typeface="Arial" panose="020B0604020202020204" pitchFamily="34" charset="0"/>
                        </a:rPr>
                        <a:t>Horizontální  a vertikální spolupráce při udržitelném zajišťování biomasy pro výrobu energie, výrobu potravin a v průmyslových procesech</a:t>
                      </a:r>
                      <a:endParaRPr lang="cs-CZ" sz="2100" b="1" dirty="0">
                        <a:latin typeface="Arial" panose="020B0604020202020204" pitchFamily="34" charset="0"/>
                        <a:cs typeface="Arial" panose="020B0604020202020204" pitchFamily="34" charset="0"/>
                      </a:endParaRPr>
                    </a:p>
                  </a:txBody>
                  <a:tcPr/>
                </a:tc>
                <a:tc>
                  <a:txBody>
                    <a:bodyPr/>
                    <a:lstStyle/>
                    <a:p>
                      <a:pPr algn="r"/>
                      <a:r>
                        <a:rPr lang="cs-CZ" sz="2100" b="1" dirty="0" smtClean="0">
                          <a:latin typeface="Arial" panose="020B0604020202020204" pitchFamily="34" charset="0"/>
                          <a:cs typeface="Arial" panose="020B0604020202020204" pitchFamily="34" charset="0"/>
                        </a:rPr>
                        <a:t>19 900</a:t>
                      </a:r>
                      <a:endParaRPr lang="cs-CZ" sz="2100" b="1"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870616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z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zentace_mz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5903</TotalTime>
  <Words>2832</Words>
  <Application>Microsoft Office PowerPoint</Application>
  <PresentationFormat>Předvádění na obrazovce (4:3)</PresentationFormat>
  <Paragraphs>820</Paragraphs>
  <Slides>60</Slides>
  <Notes>3</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60</vt:i4>
      </vt:variant>
    </vt:vector>
  </HeadingPairs>
  <TitlesOfParts>
    <vt:vector size="67" baseType="lpstr">
      <vt:lpstr>Microsoft YaHei</vt:lpstr>
      <vt:lpstr>Arial</vt:lpstr>
      <vt:lpstr>Calibri</vt:lpstr>
      <vt:lpstr>Times New Roman</vt:lpstr>
      <vt:lpstr>Wingdings</vt:lpstr>
      <vt:lpstr>Prezentace_mze</vt:lpstr>
      <vt:lpstr>1_Prezentace_mze</vt:lpstr>
      <vt:lpstr>   Program rozvoje venkova ČR na období 2014 - 2020     </vt:lpstr>
      <vt:lpstr>STRUKTURA PROVÁDĚCÍCH PŘEDPISŮ</vt:lpstr>
      <vt:lpstr>OBECNÁ USTANOVENÍ</vt:lpstr>
      <vt:lpstr>ZPŮSOBILÉ VÝDAJE</vt:lpstr>
      <vt:lpstr>VEŘEJNÉ ZAKÁZKY</vt:lpstr>
      <vt:lpstr>STAVEBNÍ ŘÍZENÍ</vt:lpstr>
      <vt:lpstr>PROVÁDĚNÍ ZMĚN</vt:lpstr>
      <vt:lpstr>MONITORING A HODNOCENÍ</vt:lpstr>
      <vt:lpstr>Prezentace aplikace PowerPoint</vt:lpstr>
      <vt:lpstr>Operace 4.1.1 Investice do zemědělských podniků </vt:lpstr>
      <vt:lpstr>Operace 4.1.1 Záměry operace</vt:lpstr>
      <vt:lpstr>Operace 4.1.1 Seznam záměrů  </vt:lpstr>
      <vt:lpstr>Operace 4.1.1 Definice žadatele/příjemce dotace</vt:lpstr>
      <vt:lpstr>Operace 4.1.1   Druh a výše dotace</vt:lpstr>
      <vt:lpstr>Operace 4.1.1 Způsobilé výdaje (I.) </vt:lpstr>
      <vt:lpstr>Operace 4.1.1 Způsobilé výdaje (II.) </vt:lpstr>
      <vt:lpstr>Operace 4.1.1 Způsobilé výdaje (III.) </vt:lpstr>
      <vt:lpstr>Operace 4.1.1 Kritéria přijatelnosti 4.1.1 (I.) </vt:lpstr>
      <vt:lpstr>Operace 4.1.1 Kritéria přijatelnosti 4.1.1 (II.) </vt:lpstr>
      <vt:lpstr>Operace 4.1.1 Vybrané další podmínky 4.1.1 (I.) </vt:lpstr>
      <vt:lpstr>Operace 4.1.1 Vybrané další podmínky 4.1.1 (II.) </vt:lpstr>
      <vt:lpstr>Operace 4.1.1 Preferenční kritéria  </vt:lpstr>
      <vt:lpstr>Operace 4.1.1 Preferenční kritéria  </vt:lpstr>
      <vt:lpstr>Operace 4.1.1 Preferenční kritéria  </vt:lpstr>
      <vt:lpstr>Operace 4.1.1 Preferenční kritéria  </vt:lpstr>
      <vt:lpstr>Operace 4.1.1 Preferenční kritéria  </vt:lpstr>
      <vt:lpstr>Operace 4.1.1 Preferenční kritéria  </vt:lpstr>
      <vt:lpstr>Operace 4.1.1 Preferenční kritéria  </vt:lpstr>
      <vt:lpstr>Operace 4.1.1 Preferenční kritéria </vt:lpstr>
      <vt:lpstr>Operace 4.1.1 Preferenční kritéria </vt:lpstr>
      <vt:lpstr>Operace 4.1.1 Preferenční kritéria </vt:lpstr>
      <vt:lpstr>Operace 4.1.1</vt:lpstr>
      <vt:lpstr>Operace 4.2.1 Zpracování a uvádění na trh zemědělských výrobků </vt:lpstr>
      <vt:lpstr>Operace 4.2.1 Definice žadatele/příjemce dotace  </vt:lpstr>
      <vt:lpstr>Operace 4.2.1 Druh a výše dotace</vt:lpstr>
      <vt:lpstr>Operace 4.2.1 Způsobilé výdaje</vt:lpstr>
      <vt:lpstr>Operace 4.2.1 Kritéria přijatelnosti (1)</vt:lpstr>
      <vt:lpstr>Operace 4.2.1 Kritéria přijatelnosti (2)</vt:lpstr>
      <vt:lpstr>Operace 4.2.1 Kritéria přijatelnosti (3)</vt:lpstr>
      <vt:lpstr>Operace 4.2.1 Vybrané další podmínky (1)  </vt:lpstr>
      <vt:lpstr>Operace 4.2.1 Vybrané další podmínky (2)  </vt:lpstr>
      <vt:lpstr>Operace 4.2.1 Preferenční kritéria (1)  </vt:lpstr>
      <vt:lpstr>Operace 4.2.1 Preferenční kritéria (2)  </vt:lpstr>
      <vt:lpstr>Operace 4.2.1 Preferenční kritéria (3)  </vt:lpstr>
      <vt:lpstr>Operace 4.2.1 Preferenční kritéria pro záměr a)</vt:lpstr>
      <vt:lpstr>Operace 4.2.1 Preferenční kritéria pro záměr b)</vt:lpstr>
      <vt:lpstr>Operace 4.2.1 </vt:lpstr>
      <vt:lpstr>Operace 16.4.1 Horizontální  a vertikální spolupráce mezi účastníky krátkých dodavatelských řetězců a místních trhů</vt:lpstr>
      <vt:lpstr>Operace 16.4.1 Definice žadatele/příjemce dotace</vt:lpstr>
      <vt:lpstr>Operace 16.4.1 Druh a výše dotace</vt:lpstr>
      <vt:lpstr>Operace 16.4.1 Způsobilé výdaje</vt:lpstr>
      <vt:lpstr>Operace 16.4.1 Způsobilé výdaje</vt:lpstr>
      <vt:lpstr>Operace 16.4.1 Kritéria přijatelnosti</vt:lpstr>
      <vt:lpstr>Operace 16.4.1 Kritéria přijatelnosti</vt:lpstr>
      <vt:lpstr>Operace 16.4.1 Další podmínky</vt:lpstr>
      <vt:lpstr>Operace 16.4.1 Další podmínky</vt:lpstr>
      <vt:lpstr>Operace 16.4.1 Preferenční kritéria</vt:lpstr>
      <vt:lpstr>Operace 16.4.1 Preferenční kritéria</vt:lpstr>
      <vt:lpstr>Operace 16.4.1 Preferenční kritéria</vt:lpstr>
      <vt:lpstr>Prezentace aplikace PowerPoint</vt:lpstr>
    </vt:vector>
  </TitlesOfParts>
  <Company>MZe ČR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Konference věnovaná 10. výročí přijetí  Evropské úmluvy o krajině v ČR</dc:title>
  <dc:creator>Landa Ivan</dc:creator>
  <cp:lastModifiedBy>uzivatel</cp:lastModifiedBy>
  <cp:revision>493</cp:revision>
  <cp:lastPrinted>2016-08-02T11:40:06Z</cp:lastPrinted>
  <dcterms:created xsi:type="dcterms:W3CDTF">2015-03-02T07:34:22Z</dcterms:created>
  <dcterms:modified xsi:type="dcterms:W3CDTF">2016-08-22T20:07:56Z</dcterms:modified>
</cp:coreProperties>
</file>